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8" r:id="rId3"/>
    <p:sldId id="262" r:id="rId4"/>
    <p:sldId id="268" r:id="rId5"/>
    <p:sldId id="269" r:id="rId6"/>
    <p:sldId id="263" r:id="rId7"/>
    <p:sldId id="271" r:id="rId8"/>
    <p:sldId id="266" r:id="rId9"/>
    <p:sldId id="273" r:id="rId10"/>
    <p:sldId id="267" r:id="rId11"/>
    <p:sldId id="272" r:id="rId12"/>
    <p:sldId id="274" r:id="rId13"/>
    <p:sldId id="270" r:id="rId14"/>
    <p:sldId id="264" r:id="rId15"/>
    <p:sldId id="276" r:id="rId16"/>
    <p:sldId id="259" r:id="rId17"/>
    <p:sldId id="261" r:id="rId18"/>
    <p:sldId id="275" r:id="rId19"/>
    <p:sldId id="265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>
        <p:scale>
          <a:sx n="125" d="100"/>
          <a:sy n="125" d="100"/>
        </p:scale>
        <p:origin x="166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05893-2C4F-45FC-AC3C-E050FBF49977}" type="datetimeFigureOut">
              <a:rPr lang="en-NL" smtClean="0"/>
              <a:t>02/07/2024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ED61B-2833-4CBF-AC36-72A297C290E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735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7699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675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0677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222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9857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437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0041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1342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2345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061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Onderzoeksvraag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ED61B-2833-4CBF-AC36-72A297C290EE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4241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3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41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1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3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9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0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0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9C0614-5204-4054-9569-BB48C0A2A64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E732-B0DD-42F4-9E75-0E75770C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E732-B0DD-42F4-9E75-0E75770C3F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23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uclid Circular A Trial SmBd" panose="020B0704000000000000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uclid Circular A Trial" panose="020B0504000000000000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535FB97-7E15-7F4F-23B3-26344F9808DC}"/>
              </a:ext>
            </a:extLst>
          </p:cNvPr>
          <p:cNvSpPr txBox="1">
            <a:spLocks/>
          </p:cNvSpPr>
          <p:nvPr/>
        </p:nvSpPr>
        <p:spPr>
          <a:xfrm>
            <a:off x="230909" y="202407"/>
            <a:ext cx="9144000" cy="139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Euclid Circular A Trial" panose="020B0504000000000000" pitchFamily="34" charset="0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Schakelscriptie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J.B. Siemes</a:t>
            </a:r>
          </a:p>
          <a:p>
            <a:pPr algn="l"/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Begeleider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Prof.dr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. J.C. de Jong</a:t>
            </a:r>
          </a:p>
          <a:p>
            <a:pPr algn="l"/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Pre-master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Journalistiek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en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Nieuwe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 Media </a:t>
            </a:r>
            <a:endParaRPr lang="en-NL" sz="1600" dirty="0">
              <a:solidFill>
                <a:schemeClr val="tx2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739C-52FB-555B-5C50-1A6EA109EDC4}"/>
              </a:ext>
            </a:extLst>
          </p:cNvPr>
          <p:cNvSpPr txBox="1"/>
          <p:nvPr/>
        </p:nvSpPr>
        <p:spPr>
          <a:xfrm>
            <a:off x="1010655" y="2572496"/>
            <a:ext cx="8552084" cy="1545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Kranten in Krachtbundeling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 de impact van samenwerking op de lokale krant haar, inhoud en functie</a:t>
            </a:r>
            <a:endParaRPr lang="en-NL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37A77D-D267-3451-4413-C761EA7F477F}"/>
              </a:ext>
            </a:extLst>
          </p:cNvPr>
          <p:cNvSpPr/>
          <p:nvPr/>
        </p:nvSpPr>
        <p:spPr>
          <a:xfrm>
            <a:off x="817347" y="2772276"/>
            <a:ext cx="45719" cy="11670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7510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De Regio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7B2B3C-3B19-6DE9-DC52-30AD25A9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834F39-0401-8C57-5AFA-54BFC83FE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2" y="529385"/>
            <a:ext cx="1867457" cy="1387254"/>
          </a:xfrm>
          <a:prstGeom prst="rect">
            <a:avLst/>
          </a:prstGeom>
        </p:spPr>
      </p:pic>
      <p:pic>
        <p:nvPicPr>
          <p:cNvPr id="12" name="Picture 1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3218B459-384E-B7EC-B50B-4DCC556E6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8" y="1690690"/>
            <a:ext cx="2033223" cy="1894523"/>
          </a:xfrm>
          <a:prstGeom prst="rect">
            <a:avLst/>
          </a:prstGeom>
        </p:spPr>
      </p:pic>
      <p:pic>
        <p:nvPicPr>
          <p:cNvPr id="14" name="Picture 13" descr="A black and white outline of a country&#10;&#10;Description automatically generated">
            <a:extLst>
              <a:ext uri="{FF2B5EF4-FFF2-40B4-BE49-F238E27FC236}">
                <a16:creationId xmlns:a16="http://schemas.microsoft.com/office/drawing/2014/main" id="{C0D75FBC-2AEF-717A-CE9C-F237B51D4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710152"/>
            <a:ext cx="2072601" cy="1921022"/>
          </a:xfrm>
          <a:prstGeom prst="rect">
            <a:avLst/>
          </a:prstGeom>
        </p:spPr>
      </p:pic>
      <p:pic>
        <p:nvPicPr>
          <p:cNvPr id="16" name="Picture 15" descr="A black and white outline of a heart&#10;&#10;Description automatically generated">
            <a:extLst>
              <a:ext uri="{FF2B5EF4-FFF2-40B4-BE49-F238E27FC236}">
                <a16:creationId xmlns:a16="http://schemas.microsoft.com/office/drawing/2014/main" id="{81371F4C-BB2B-2806-832E-C7BEFFAFB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68" y="1861615"/>
            <a:ext cx="613593" cy="927059"/>
          </a:xfrm>
          <a:prstGeom prst="rect">
            <a:avLst/>
          </a:prstGeom>
        </p:spPr>
      </p:pic>
      <p:pic>
        <p:nvPicPr>
          <p:cNvPr id="18" name="Picture 1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12707E-3607-D8CD-E63B-551123A5F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76" y="2149286"/>
            <a:ext cx="863699" cy="640271"/>
          </a:xfrm>
          <a:prstGeom prst="rect">
            <a:avLst/>
          </a:prstGeom>
        </p:spPr>
      </p:pic>
      <p:pic>
        <p:nvPicPr>
          <p:cNvPr id="20" name="Picture 19" descr="A white outline of a map&#10;&#10;Description automatically generated">
            <a:extLst>
              <a:ext uri="{FF2B5EF4-FFF2-40B4-BE49-F238E27FC236}">
                <a16:creationId xmlns:a16="http://schemas.microsoft.com/office/drawing/2014/main" id="{A7A15D07-116E-D1EF-C2CE-BA8D1E5E3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0" y="3130960"/>
            <a:ext cx="750317" cy="860364"/>
          </a:xfrm>
          <a:prstGeom prst="rect">
            <a:avLst/>
          </a:prstGeom>
        </p:spPr>
      </p:pic>
      <p:pic>
        <p:nvPicPr>
          <p:cNvPr id="22" name="Picture 2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89196380-2E11-0E64-E203-4E9BB0987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12" y="2419297"/>
            <a:ext cx="2732447" cy="1800351"/>
          </a:xfrm>
          <a:prstGeom prst="rect">
            <a:avLst/>
          </a:prstGeom>
        </p:spPr>
      </p:pic>
      <p:pic>
        <p:nvPicPr>
          <p:cNvPr id="24" name="Picture 23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5FF58448-4DB9-2817-4627-D3B59B7E8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23" y="4287733"/>
            <a:ext cx="994365" cy="850947"/>
          </a:xfrm>
          <a:prstGeom prst="rect">
            <a:avLst/>
          </a:prstGeom>
        </p:spPr>
      </p:pic>
      <p:pic>
        <p:nvPicPr>
          <p:cNvPr id="26" name="Picture 25" descr="A black and white line&#10;&#10;Description automatically generated">
            <a:extLst>
              <a:ext uri="{FF2B5EF4-FFF2-40B4-BE49-F238E27FC236}">
                <a16:creationId xmlns:a16="http://schemas.microsoft.com/office/drawing/2014/main" id="{B7423977-A5A6-6D49-C89D-8D6011A399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97" y="3385459"/>
            <a:ext cx="3349641" cy="1599123"/>
          </a:xfrm>
          <a:prstGeom prst="rect">
            <a:avLst/>
          </a:prstGeom>
        </p:spPr>
      </p:pic>
      <p:pic>
        <p:nvPicPr>
          <p:cNvPr id="28" name="Picture 2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C66D65DE-8D2C-7BE6-00E9-7743DF468C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43" y="3036472"/>
            <a:ext cx="979448" cy="792741"/>
          </a:xfrm>
          <a:prstGeom prst="rect">
            <a:avLst/>
          </a:prstGeom>
        </p:spPr>
      </p:pic>
      <p:pic>
        <p:nvPicPr>
          <p:cNvPr id="30" name="Picture 29" descr="A black and white map&#10;&#10;Description automatically generated">
            <a:extLst>
              <a:ext uri="{FF2B5EF4-FFF2-40B4-BE49-F238E27FC236}">
                <a16:creationId xmlns:a16="http://schemas.microsoft.com/office/drawing/2014/main" id="{4811FE73-09D5-388A-8955-9E17E31344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0" y="2985138"/>
            <a:ext cx="2768291" cy="1726362"/>
          </a:xfrm>
          <a:prstGeom prst="rect">
            <a:avLst/>
          </a:prstGeom>
        </p:spPr>
      </p:pic>
      <p:pic>
        <p:nvPicPr>
          <p:cNvPr id="32" name="Picture 3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00D1B5D-2D42-4D08-0E8F-454A339AFE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61" y="3612142"/>
            <a:ext cx="3386027" cy="17113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05B7A38-DDE9-06D0-AC14-13BF754A3213}"/>
              </a:ext>
            </a:extLst>
          </p:cNvPr>
          <p:cNvSpPr/>
          <p:nvPr/>
        </p:nvSpPr>
        <p:spPr>
          <a:xfrm>
            <a:off x="6058833" y="266370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3FA0E4-0A1A-19D2-F6F4-48F147EE4FA8}"/>
              </a:ext>
            </a:extLst>
          </p:cNvPr>
          <p:cNvSpPr/>
          <p:nvPr/>
        </p:nvSpPr>
        <p:spPr>
          <a:xfrm>
            <a:off x="3250905" y="2587419"/>
            <a:ext cx="70589" cy="705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C95023-6388-9251-83F4-64AB1C61E1A0}"/>
              </a:ext>
            </a:extLst>
          </p:cNvPr>
          <p:cNvSpPr/>
          <p:nvPr/>
        </p:nvSpPr>
        <p:spPr>
          <a:xfrm>
            <a:off x="4463690" y="3310856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7BF1A3-9672-23F5-12A1-FBA7054969C3}"/>
              </a:ext>
            </a:extLst>
          </p:cNvPr>
          <p:cNvSpPr/>
          <p:nvPr/>
        </p:nvSpPr>
        <p:spPr>
          <a:xfrm>
            <a:off x="2329136" y="35474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DF15A6-0573-6348-5AC3-AD97795AE964}"/>
              </a:ext>
            </a:extLst>
          </p:cNvPr>
          <p:cNvSpPr/>
          <p:nvPr/>
        </p:nvSpPr>
        <p:spPr>
          <a:xfrm>
            <a:off x="3211596" y="497806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E3FA6FB-78CD-D1BE-0839-971D02C29520}"/>
              </a:ext>
            </a:extLst>
          </p:cNvPr>
          <p:cNvSpPr/>
          <p:nvPr/>
        </p:nvSpPr>
        <p:spPr>
          <a:xfrm>
            <a:off x="4944273" y="43877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251B1D-CA26-5727-0F27-C020501FD9CD}"/>
              </a:ext>
            </a:extLst>
          </p:cNvPr>
          <p:cNvSpPr/>
          <p:nvPr/>
        </p:nvSpPr>
        <p:spPr>
          <a:xfrm>
            <a:off x="4839957" y="157035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1E1D29-D99A-6B62-3FEF-3F7C364A754F}"/>
              </a:ext>
            </a:extLst>
          </p:cNvPr>
          <p:cNvSpPr/>
          <p:nvPr/>
        </p:nvSpPr>
        <p:spPr>
          <a:xfrm>
            <a:off x="6564127" y="2509073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B439A11-2377-E0FA-6D31-029C0EDC5505}"/>
              </a:ext>
            </a:extLst>
          </p:cNvPr>
          <p:cNvSpPr/>
          <p:nvPr/>
        </p:nvSpPr>
        <p:spPr>
          <a:xfrm>
            <a:off x="6597268" y="291053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E8EAE0-1DC6-A549-C86E-06B2DC150931}"/>
              </a:ext>
            </a:extLst>
          </p:cNvPr>
          <p:cNvSpPr/>
          <p:nvPr/>
        </p:nvSpPr>
        <p:spPr>
          <a:xfrm>
            <a:off x="7333982" y="357051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9ADF76-7EB7-422B-8FA5-905489781A73}"/>
              </a:ext>
            </a:extLst>
          </p:cNvPr>
          <p:cNvSpPr/>
          <p:nvPr/>
        </p:nvSpPr>
        <p:spPr>
          <a:xfrm>
            <a:off x="7882962" y="4593872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A935532-3E1A-95B7-C184-0F4A7C70B8EE}"/>
              </a:ext>
            </a:extLst>
          </p:cNvPr>
          <p:cNvSpPr/>
          <p:nvPr/>
        </p:nvSpPr>
        <p:spPr>
          <a:xfrm>
            <a:off x="9196388" y="414504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5D7927-81E3-BF90-AA30-8B3843444061}"/>
              </a:ext>
            </a:extLst>
          </p:cNvPr>
          <p:cNvSpPr/>
          <p:nvPr/>
        </p:nvSpPr>
        <p:spPr>
          <a:xfrm>
            <a:off x="-411009" y="417222"/>
            <a:ext cx="1952385" cy="3727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B85F0-2EB8-7C3E-0D7A-6C8CBA27E4FB}"/>
              </a:ext>
            </a:extLst>
          </p:cNvPr>
          <p:cNvSpPr txBox="1"/>
          <p:nvPr/>
        </p:nvSpPr>
        <p:spPr>
          <a:xfrm>
            <a:off x="139739" y="50259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Alblasserwaard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700287-C5F1-2D9D-C97C-439893E8AA6B}"/>
              </a:ext>
            </a:extLst>
          </p:cNvPr>
          <p:cNvSpPr txBox="1"/>
          <p:nvPr/>
        </p:nvSpPr>
        <p:spPr>
          <a:xfrm>
            <a:off x="139739" y="779589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Altena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2118B-1E52-E016-785D-46B402ADB958}"/>
              </a:ext>
            </a:extLst>
          </p:cNvPr>
          <p:cNvSpPr txBox="1"/>
          <p:nvPr/>
        </p:nvSpPr>
        <p:spPr>
          <a:xfrm>
            <a:off x="139739" y="105658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Culemborge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619F68-D7AA-16B5-F6AD-7AC172B2EB46}"/>
              </a:ext>
            </a:extLst>
          </p:cNvPr>
          <p:cNvSpPr txBox="1"/>
          <p:nvPr/>
        </p:nvSpPr>
        <p:spPr>
          <a:xfrm>
            <a:off x="135851" y="133605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Goudse</a:t>
            </a:r>
            <a:r>
              <a:rPr lang="en-US" sz="900" dirty="0">
                <a:latin typeface="Euclid Circular A Trial" panose="020B0504000000000000" pitchFamily="34" charset="0"/>
              </a:rPr>
              <a:t> Post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D47CF0-6A51-B02A-C36E-A94C3FBD7ECB}"/>
              </a:ext>
            </a:extLst>
          </p:cNvPr>
          <p:cNvSpPr txBox="1"/>
          <p:nvPr/>
        </p:nvSpPr>
        <p:spPr>
          <a:xfrm>
            <a:off x="135851" y="16105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IJssel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en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Lekstreek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1AC97C-FA28-6AB8-069F-016976488406}"/>
              </a:ext>
            </a:extLst>
          </p:cNvPr>
          <p:cNvSpPr txBox="1"/>
          <p:nvPr/>
        </p:nvSpPr>
        <p:spPr>
          <a:xfrm>
            <a:off x="139739" y="18603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Klaroen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DE3486-8285-8B10-B49B-205FA1649D6D}"/>
              </a:ext>
            </a:extLst>
          </p:cNvPr>
          <p:cNvSpPr txBox="1"/>
          <p:nvPr/>
        </p:nvSpPr>
        <p:spPr>
          <a:xfrm>
            <a:off x="139739" y="213738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Krimpenerwaard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81258-E474-762E-2C54-09BD5308F258}"/>
              </a:ext>
            </a:extLst>
          </p:cNvPr>
          <p:cNvSpPr txBox="1"/>
          <p:nvPr/>
        </p:nvSpPr>
        <p:spPr>
          <a:xfrm>
            <a:off x="139739" y="2414384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De </a:t>
            </a:r>
            <a:r>
              <a:rPr lang="en-US" sz="900" dirty="0" err="1">
                <a:latin typeface="Euclid Circular A Trial" panose="020B0504000000000000" pitchFamily="34" charset="0"/>
              </a:rPr>
              <a:t>Molenkruier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61577A-5484-1A80-8CB0-EBF4201B7541}"/>
              </a:ext>
            </a:extLst>
          </p:cNvPr>
          <p:cNvSpPr txBox="1"/>
          <p:nvPr/>
        </p:nvSpPr>
        <p:spPr>
          <a:xfrm>
            <a:off x="135851" y="2693851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Tiel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59658B-9E4D-66E9-B6D4-0E7F3F6EF080}"/>
              </a:ext>
            </a:extLst>
          </p:cNvPr>
          <p:cNvSpPr txBox="1"/>
          <p:nvPr/>
        </p:nvSpPr>
        <p:spPr>
          <a:xfrm>
            <a:off x="135851" y="2968382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Vijfheerenlanden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A81A3D-3BF6-344C-BE62-9BC9DD642DFD}"/>
              </a:ext>
            </a:extLst>
          </p:cNvPr>
          <p:cNvSpPr txBox="1"/>
          <p:nvPr/>
        </p:nvSpPr>
        <p:spPr>
          <a:xfrm>
            <a:off x="147476" y="324736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West </a:t>
            </a:r>
            <a:r>
              <a:rPr lang="en-US" sz="900" dirty="0" err="1">
                <a:latin typeface="Euclid Circular A Trial" panose="020B0504000000000000" pitchFamily="34" charset="0"/>
              </a:rPr>
              <a:t>betuwe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EAEBB1-1327-226F-4A1F-C5BB435495F0}"/>
              </a:ext>
            </a:extLst>
          </p:cNvPr>
          <p:cNvSpPr txBox="1"/>
          <p:nvPr/>
        </p:nvSpPr>
        <p:spPr>
          <a:xfrm>
            <a:off x="143588" y="3526827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Woerdense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E6285D-B07B-0719-0D47-BBE1776EE374}"/>
              </a:ext>
            </a:extLst>
          </p:cNvPr>
          <p:cNvSpPr txBox="1"/>
          <p:nvPr/>
        </p:nvSpPr>
        <p:spPr>
          <a:xfrm>
            <a:off x="143588" y="380135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err="1">
                <a:latin typeface="Euclid Circular A Trial" panose="020B0504000000000000" pitchFamily="34" charset="0"/>
              </a:rPr>
              <a:t>Zenderstreeknieuws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30439D-82EB-143D-A7EC-8F10BB267DC2}"/>
              </a:ext>
            </a:extLst>
          </p:cNvPr>
          <p:cNvSpPr/>
          <p:nvPr/>
        </p:nvSpPr>
        <p:spPr>
          <a:xfrm>
            <a:off x="123906" y="386461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Callout: Bent Line with Accent Bar 1">
            <a:extLst>
              <a:ext uri="{FF2B5EF4-FFF2-40B4-BE49-F238E27FC236}">
                <a16:creationId xmlns:a16="http://schemas.microsoft.com/office/drawing/2014/main" id="{769EEBF0-FB62-3DE4-70F9-D627919258FF}"/>
              </a:ext>
            </a:extLst>
          </p:cNvPr>
          <p:cNvSpPr/>
          <p:nvPr/>
        </p:nvSpPr>
        <p:spPr>
          <a:xfrm>
            <a:off x="5964560" y="1146665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Woerden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27F10B16-A27D-FD6E-8A33-488D66D64B40}"/>
              </a:ext>
            </a:extLst>
          </p:cNvPr>
          <p:cNvSpPr/>
          <p:nvPr/>
        </p:nvSpPr>
        <p:spPr>
          <a:xfrm>
            <a:off x="7656509" y="2071043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Nieuwegein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4" name="Callout: Bent Line with Accent Bar 3">
            <a:extLst>
              <a:ext uri="{FF2B5EF4-FFF2-40B4-BE49-F238E27FC236}">
                <a16:creationId xmlns:a16="http://schemas.microsoft.com/office/drawing/2014/main" id="{9C55809D-B1DD-AE15-B3B5-582E762F0B5C}"/>
              </a:ext>
            </a:extLst>
          </p:cNvPr>
          <p:cNvSpPr/>
          <p:nvPr/>
        </p:nvSpPr>
        <p:spPr>
          <a:xfrm flipH="1">
            <a:off x="1832354" y="2400784"/>
            <a:ext cx="1068166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569"/>
              <a:gd name="adj6" fmla="val -3009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Euclid Circular A Trial" panose="020B0504000000000000" pitchFamily="34" charset="0"/>
              </a:rPr>
              <a:t>Gouda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5" name="Callout: Bent Line with Accent Bar 4">
            <a:extLst>
              <a:ext uri="{FF2B5EF4-FFF2-40B4-BE49-F238E27FC236}">
                <a16:creationId xmlns:a16="http://schemas.microsoft.com/office/drawing/2014/main" id="{084B3873-FAAE-B589-91D7-C87154C0F9EA}"/>
              </a:ext>
            </a:extLst>
          </p:cNvPr>
          <p:cNvSpPr/>
          <p:nvPr/>
        </p:nvSpPr>
        <p:spPr>
          <a:xfrm>
            <a:off x="7957565" y="2798422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840"/>
              <a:gd name="adj6" fmla="val -40407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Culemborg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5B140E76-E5CA-C428-B69A-865BD7EF067F}"/>
              </a:ext>
            </a:extLst>
          </p:cNvPr>
          <p:cNvSpPr/>
          <p:nvPr/>
        </p:nvSpPr>
        <p:spPr>
          <a:xfrm>
            <a:off x="9769402" y="4398847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951"/>
              <a:gd name="adj6" fmla="val -32988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Tiel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3" name="Callout: Bent Line with Accent Bar 12">
            <a:extLst>
              <a:ext uri="{FF2B5EF4-FFF2-40B4-BE49-F238E27FC236}">
                <a16:creationId xmlns:a16="http://schemas.microsoft.com/office/drawing/2014/main" id="{FBFFF56C-01B0-AEE7-B038-F5E21110950A}"/>
              </a:ext>
            </a:extLst>
          </p:cNvPr>
          <p:cNvSpPr/>
          <p:nvPr/>
        </p:nvSpPr>
        <p:spPr>
          <a:xfrm>
            <a:off x="7720180" y="2491816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6924"/>
              <a:gd name="adj6" fmla="val -7077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Vianen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5" name="Callout: Bent Line with Accent Bar 14">
            <a:extLst>
              <a:ext uri="{FF2B5EF4-FFF2-40B4-BE49-F238E27FC236}">
                <a16:creationId xmlns:a16="http://schemas.microsoft.com/office/drawing/2014/main" id="{181C915B-11D1-7579-B379-08BC14456986}"/>
              </a:ext>
            </a:extLst>
          </p:cNvPr>
          <p:cNvSpPr/>
          <p:nvPr/>
        </p:nvSpPr>
        <p:spPr>
          <a:xfrm>
            <a:off x="9382193" y="5354908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1943"/>
              <a:gd name="adj6" fmla="val -10068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Geldermalsen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7" name="Callout: Bent Line with Accent Bar 16">
            <a:extLst>
              <a:ext uri="{FF2B5EF4-FFF2-40B4-BE49-F238E27FC236}">
                <a16:creationId xmlns:a16="http://schemas.microsoft.com/office/drawing/2014/main" id="{5C702554-62E4-705D-CD60-02C084592A59}"/>
              </a:ext>
            </a:extLst>
          </p:cNvPr>
          <p:cNvSpPr/>
          <p:nvPr/>
        </p:nvSpPr>
        <p:spPr>
          <a:xfrm flipH="1">
            <a:off x="1712991" y="2795608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4137"/>
              <a:gd name="adj6" fmla="val -119911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Euclid Circular A Trial" panose="020B0504000000000000" pitchFamily="34" charset="0"/>
              </a:rPr>
              <a:t>Schoonhoven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9" name="Callout: Bent Line with Accent Bar 18">
            <a:extLst>
              <a:ext uri="{FF2B5EF4-FFF2-40B4-BE49-F238E27FC236}">
                <a16:creationId xmlns:a16="http://schemas.microsoft.com/office/drawing/2014/main" id="{9AF93975-FC9D-25C2-CAF7-D7F2BD5ADA83}"/>
              </a:ext>
            </a:extLst>
          </p:cNvPr>
          <p:cNvSpPr/>
          <p:nvPr/>
        </p:nvSpPr>
        <p:spPr>
          <a:xfrm flipH="1">
            <a:off x="845779" y="43731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4733"/>
              <a:gd name="adj6" fmla="val -2484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Euclid Circular A Trial" panose="020B0504000000000000" pitchFamily="34" charset="0"/>
              </a:rPr>
              <a:t>Capelle </a:t>
            </a:r>
            <a:r>
              <a:rPr lang="en-US" sz="1200" dirty="0" err="1">
                <a:latin typeface="Euclid Circular A Trial" panose="020B0504000000000000" pitchFamily="34" charset="0"/>
              </a:rPr>
              <a:t>aan</a:t>
            </a:r>
            <a:r>
              <a:rPr lang="en-US" sz="1200" dirty="0">
                <a:latin typeface="Euclid Circular A Trial" panose="020B0504000000000000" pitchFamily="34" charset="0"/>
              </a:rPr>
              <a:t> den </a:t>
            </a:r>
            <a:r>
              <a:rPr lang="en-US" sz="1200" dirty="0" err="1">
                <a:latin typeface="Euclid Circular A Trial" panose="020B0504000000000000" pitchFamily="34" charset="0"/>
              </a:rPr>
              <a:t>IJssel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1" name="Callout: Bent Line with Accent Bar 20">
            <a:extLst>
              <a:ext uri="{FF2B5EF4-FFF2-40B4-BE49-F238E27FC236}">
                <a16:creationId xmlns:a16="http://schemas.microsoft.com/office/drawing/2014/main" id="{E1C90EC7-5167-465F-7FCE-44B445132DC8}"/>
              </a:ext>
            </a:extLst>
          </p:cNvPr>
          <p:cNvSpPr/>
          <p:nvPr/>
        </p:nvSpPr>
        <p:spPr>
          <a:xfrm flipH="1">
            <a:off x="1099516" y="51474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1877"/>
              <a:gd name="adj5" fmla="val -45414"/>
              <a:gd name="adj6" fmla="val -71591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r"/>
            <a:r>
              <a:rPr lang="en-US" sz="1200" dirty="0">
                <a:latin typeface="Euclid Circular A Trial" panose="020B0504000000000000" pitchFamily="34" charset="0"/>
              </a:rPr>
              <a:t>Papendrecht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3" name="Callout: Bent Line with Accent Bar 22">
            <a:extLst>
              <a:ext uri="{FF2B5EF4-FFF2-40B4-BE49-F238E27FC236}">
                <a16:creationId xmlns:a16="http://schemas.microsoft.com/office/drawing/2014/main" id="{8CFA6EDC-A947-4A20-6BCD-AB2735205A82}"/>
              </a:ext>
            </a:extLst>
          </p:cNvPr>
          <p:cNvSpPr/>
          <p:nvPr/>
        </p:nvSpPr>
        <p:spPr>
          <a:xfrm flipH="1">
            <a:off x="2995612" y="5270189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23494"/>
              <a:gd name="adj5" fmla="val -374269"/>
              <a:gd name="adj6" fmla="val -61612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Giessenburg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AA94926-5AF7-35E9-6C5F-813BAA0BD0C2}"/>
              </a:ext>
            </a:extLst>
          </p:cNvPr>
          <p:cNvSpPr txBox="1">
            <a:spLocks/>
          </p:cNvSpPr>
          <p:nvPr/>
        </p:nvSpPr>
        <p:spPr>
          <a:xfrm>
            <a:off x="7055443" y="338295"/>
            <a:ext cx="4910440" cy="119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IJSSELSTEIN</a:t>
            </a:r>
          </a:p>
          <a:p>
            <a:pPr algn="ctr"/>
            <a:endParaRPr lang="nl-NL" sz="1800" dirty="0">
              <a:latin typeface="Euclid Circular A Trial SmBd" panose="020B0704000000000000" pitchFamily="34" charset="0"/>
            </a:endParaRPr>
          </a:p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EB6283-554E-462D-BA40-F86A5DEF6E1F}"/>
              </a:ext>
            </a:extLst>
          </p:cNvPr>
          <p:cNvSpPr/>
          <p:nvPr/>
        </p:nvSpPr>
        <p:spPr>
          <a:xfrm>
            <a:off x="8602056" y="627808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409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De Regio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7B2B3C-3B19-6DE9-DC52-30AD25A9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834F39-0401-8C57-5AFA-54BFC83FE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2" y="529385"/>
            <a:ext cx="1867457" cy="1387254"/>
          </a:xfrm>
          <a:prstGeom prst="rect">
            <a:avLst/>
          </a:prstGeom>
        </p:spPr>
      </p:pic>
      <p:pic>
        <p:nvPicPr>
          <p:cNvPr id="12" name="Picture 1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3218B459-384E-B7EC-B50B-4DCC556E6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8" y="1690690"/>
            <a:ext cx="2033223" cy="1894523"/>
          </a:xfrm>
          <a:prstGeom prst="rect">
            <a:avLst/>
          </a:prstGeom>
        </p:spPr>
      </p:pic>
      <p:pic>
        <p:nvPicPr>
          <p:cNvPr id="14" name="Picture 13" descr="A black and white outline of a country&#10;&#10;Description automatically generated">
            <a:extLst>
              <a:ext uri="{FF2B5EF4-FFF2-40B4-BE49-F238E27FC236}">
                <a16:creationId xmlns:a16="http://schemas.microsoft.com/office/drawing/2014/main" id="{C0D75FBC-2AEF-717A-CE9C-F237B51D4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710152"/>
            <a:ext cx="2072601" cy="1921022"/>
          </a:xfrm>
          <a:prstGeom prst="rect">
            <a:avLst/>
          </a:prstGeom>
        </p:spPr>
      </p:pic>
      <p:pic>
        <p:nvPicPr>
          <p:cNvPr id="16" name="Picture 15" descr="A black and white outline of a heart&#10;&#10;Description automatically generated">
            <a:extLst>
              <a:ext uri="{FF2B5EF4-FFF2-40B4-BE49-F238E27FC236}">
                <a16:creationId xmlns:a16="http://schemas.microsoft.com/office/drawing/2014/main" id="{81371F4C-BB2B-2806-832E-C7BEFFAFB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68" y="1861615"/>
            <a:ext cx="613593" cy="927059"/>
          </a:xfrm>
          <a:prstGeom prst="rect">
            <a:avLst/>
          </a:prstGeom>
        </p:spPr>
      </p:pic>
      <p:pic>
        <p:nvPicPr>
          <p:cNvPr id="18" name="Picture 1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12707E-3607-D8CD-E63B-551123A5F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76" y="2149286"/>
            <a:ext cx="863699" cy="640271"/>
          </a:xfrm>
          <a:prstGeom prst="rect">
            <a:avLst/>
          </a:prstGeom>
        </p:spPr>
      </p:pic>
      <p:pic>
        <p:nvPicPr>
          <p:cNvPr id="20" name="Picture 19" descr="A white outline of a map&#10;&#10;Description automatically generated">
            <a:extLst>
              <a:ext uri="{FF2B5EF4-FFF2-40B4-BE49-F238E27FC236}">
                <a16:creationId xmlns:a16="http://schemas.microsoft.com/office/drawing/2014/main" id="{A7A15D07-116E-D1EF-C2CE-BA8D1E5E3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0" y="3130960"/>
            <a:ext cx="750317" cy="860364"/>
          </a:xfrm>
          <a:prstGeom prst="rect">
            <a:avLst/>
          </a:prstGeom>
        </p:spPr>
      </p:pic>
      <p:pic>
        <p:nvPicPr>
          <p:cNvPr id="22" name="Picture 2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89196380-2E11-0E64-E203-4E9BB0987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12" y="2419297"/>
            <a:ext cx="2732447" cy="1800351"/>
          </a:xfrm>
          <a:prstGeom prst="rect">
            <a:avLst/>
          </a:prstGeom>
        </p:spPr>
      </p:pic>
      <p:pic>
        <p:nvPicPr>
          <p:cNvPr id="24" name="Picture 23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5FF58448-4DB9-2817-4627-D3B59B7E8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23" y="4287733"/>
            <a:ext cx="994365" cy="850947"/>
          </a:xfrm>
          <a:prstGeom prst="rect">
            <a:avLst/>
          </a:prstGeom>
        </p:spPr>
      </p:pic>
      <p:pic>
        <p:nvPicPr>
          <p:cNvPr id="26" name="Picture 25" descr="A black and white line&#10;&#10;Description automatically generated">
            <a:extLst>
              <a:ext uri="{FF2B5EF4-FFF2-40B4-BE49-F238E27FC236}">
                <a16:creationId xmlns:a16="http://schemas.microsoft.com/office/drawing/2014/main" id="{B7423977-A5A6-6D49-C89D-8D6011A399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97" y="3385459"/>
            <a:ext cx="3349641" cy="1599123"/>
          </a:xfrm>
          <a:prstGeom prst="rect">
            <a:avLst/>
          </a:prstGeom>
        </p:spPr>
      </p:pic>
      <p:pic>
        <p:nvPicPr>
          <p:cNvPr id="28" name="Picture 2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C66D65DE-8D2C-7BE6-00E9-7743DF468C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43" y="3036472"/>
            <a:ext cx="979448" cy="792741"/>
          </a:xfrm>
          <a:prstGeom prst="rect">
            <a:avLst/>
          </a:prstGeom>
        </p:spPr>
      </p:pic>
      <p:pic>
        <p:nvPicPr>
          <p:cNvPr id="30" name="Picture 29" descr="A black and white map&#10;&#10;Description automatically generated">
            <a:extLst>
              <a:ext uri="{FF2B5EF4-FFF2-40B4-BE49-F238E27FC236}">
                <a16:creationId xmlns:a16="http://schemas.microsoft.com/office/drawing/2014/main" id="{4811FE73-09D5-388A-8955-9E17E31344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0" y="2985138"/>
            <a:ext cx="2768291" cy="1726362"/>
          </a:xfrm>
          <a:prstGeom prst="rect">
            <a:avLst/>
          </a:prstGeom>
        </p:spPr>
      </p:pic>
      <p:pic>
        <p:nvPicPr>
          <p:cNvPr id="32" name="Picture 3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00D1B5D-2D42-4D08-0E8F-454A339AFE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61" y="3612142"/>
            <a:ext cx="3386027" cy="17113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05B7A38-DDE9-06D0-AC14-13BF754A3213}"/>
              </a:ext>
            </a:extLst>
          </p:cNvPr>
          <p:cNvSpPr/>
          <p:nvPr/>
        </p:nvSpPr>
        <p:spPr>
          <a:xfrm>
            <a:off x="6058833" y="266370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3FA0E4-0A1A-19D2-F6F4-48F147EE4FA8}"/>
              </a:ext>
            </a:extLst>
          </p:cNvPr>
          <p:cNvSpPr/>
          <p:nvPr/>
        </p:nvSpPr>
        <p:spPr>
          <a:xfrm>
            <a:off x="3250905" y="2587419"/>
            <a:ext cx="70589" cy="705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C95023-6388-9251-83F4-64AB1C61E1A0}"/>
              </a:ext>
            </a:extLst>
          </p:cNvPr>
          <p:cNvSpPr/>
          <p:nvPr/>
        </p:nvSpPr>
        <p:spPr>
          <a:xfrm>
            <a:off x="4463690" y="3310856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7BF1A3-9672-23F5-12A1-FBA7054969C3}"/>
              </a:ext>
            </a:extLst>
          </p:cNvPr>
          <p:cNvSpPr/>
          <p:nvPr/>
        </p:nvSpPr>
        <p:spPr>
          <a:xfrm>
            <a:off x="2329136" y="35474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DF15A6-0573-6348-5AC3-AD97795AE964}"/>
              </a:ext>
            </a:extLst>
          </p:cNvPr>
          <p:cNvSpPr/>
          <p:nvPr/>
        </p:nvSpPr>
        <p:spPr>
          <a:xfrm>
            <a:off x="3211596" y="497806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E3FA6FB-78CD-D1BE-0839-971D02C29520}"/>
              </a:ext>
            </a:extLst>
          </p:cNvPr>
          <p:cNvSpPr/>
          <p:nvPr/>
        </p:nvSpPr>
        <p:spPr>
          <a:xfrm>
            <a:off x="4944273" y="43877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251B1D-CA26-5727-0F27-C020501FD9CD}"/>
              </a:ext>
            </a:extLst>
          </p:cNvPr>
          <p:cNvSpPr/>
          <p:nvPr/>
        </p:nvSpPr>
        <p:spPr>
          <a:xfrm>
            <a:off x="4839957" y="157035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1E1D29-D99A-6B62-3FEF-3F7C364A754F}"/>
              </a:ext>
            </a:extLst>
          </p:cNvPr>
          <p:cNvSpPr/>
          <p:nvPr/>
        </p:nvSpPr>
        <p:spPr>
          <a:xfrm>
            <a:off x="6564127" y="2509073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B439A11-2377-E0FA-6D31-029C0EDC5505}"/>
              </a:ext>
            </a:extLst>
          </p:cNvPr>
          <p:cNvSpPr/>
          <p:nvPr/>
        </p:nvSpPr>
        <p:spPr>
          <a:xfrm>
            <a:off x="6597268" y="291053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E8EAE0-1DC6-A549-C86E-06B2DC150931}"/>
              </a:ext>
            </a:extLst>
          </p:cNvPr>
          <p:cNvSpPr/>
          <p:nvPr/>
        </p:nvSpPr>
        <p:spPr>
          <a:xfrm>
            <a:off x="7333982" y="357051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9ADF76-7EB7-422B-8FA5-905489781A73}"/>
              </a:ext>
            </a:extLst>
          </p:cNvPr>
          <p:cNvSpPr/>
          <p:nvPr/>
        </p:nvSpPr>
        <p:spPr>
          <a:xfrm>
            <a:off x="7882962" y="4593872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A935532-3E1A-95B7-C184-0F4A7C70B8EE}"/>
              </a:ext>
            </a:extLst>
          </p:cNvPr>
          <p:cNvSpPr/>
          <p:nvPr/>
        </p:nvSpPr>
        <p:spPr>
          <a:xfrm>
            <a:off x="9196388" y="414504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5D7927-81E3-BF90-AA30-8B3843444061}"/>
              </a:ext>
            </a:extLst>
          </p:cNvPr>
          <p:cNvSpPr/>
          <p:nvPr/>
        </p:nvSpPr>
        <p:spPr>
          <a:xfrm>
            <a:off x="-411009" y="417222"/>
            <a:ext cx="1952385" cy="3727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B85F0-2EB8-7C3E-0D7A-6C8CBA27E4FB}"/>
              </a:ext>
            </a:extLst>
          </p:cNvPr>
          <p:cNvSpPr txBox="1"/>
          <p:nvPr/>
        </p:nvSpPr>
        <p:spPr>
          <a:xfrm>
            <a:off x="139739" y="50259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Alblasserwaard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700287-C5F1-2D9D-C97C-439893E8AA6B}"/>
              </a:ext>
            </a:extLst>
          </p:cNvPr>
          <p:cNvSpPr txBox="1"/>
          <p:nvPr/>
        </p:nvSpPr>
        <p:spPr>
          <a:xfrm>
            <a:off x="139739" y="779589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Altena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2118B-1E52-E016-785D-46B402ADB958}"/>
              </a:ext>
            </a:extLst>
          </p:cNvPr>
          <p:cNvSpPr txBox="1"/>
          <p:nvPr/>
        </p:nvSpPr>
        <p:spPr>
          <a:xfrm>
            <a:off x="139739" y="105658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Culemborge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619F68-D7AA-16B5-F6AD-7AC172B2EB46}"/>
              </a:ext>
            </a:extLst>
          </p:cNvPr>
          <p:cNvSpPr txBox="1"/>
          <p:nvPr/>
        </p:nvSpPr>
        <p:spPr>
          <a:xfrm>
            <a:off x="135851" y="133605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Goudse</a:t>
            </a:r>
            <a:r>
              <a:rPr lang="en-US" sz="900" dirty="0">
                <a:latin typeface="Euclid Circular A Trial" panose="020B0504000000000000" pitchFamily="34" charset="0"/>
              </a:rPr>
              <a:t> Post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D47CF0-6A51-B02A-C36E-A94C3FBD7ECB}"/>
              </a:ext>
            </a:extLst>
          </p:cNvPr>
          <p:cNvSpPr txBox="1"/>
          <p:nvPr/>
        </p:nvSpPr>
        <p:spPr>
          <a:xfrm>
            <a:off x="135851" y="16105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IJssel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en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Lekstreek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1AC97C-FA28-6AB8-069F-016976488406}"/>
              </a:ext>
            </a:extLst>
          </p:cNvPr>
          <p:cNvSpPr txBox="1"/>
          <p:nvPr/>
        </p:nvSpPr>
        <p:spPr>
          <a:xfrm>
            <a:off x="139739" y="18603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Klaroen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DE3486-8285-8B10-B49B-205FA1649D6D}"/>
              </a:ext>
            </a:extLst>
          </p:cNvPr>
          <p:cNvSpPr txBox="1"/>
          <p:nvPr/>
        </p:nvSpPr>
        <p:spPr>
          <a:xfrm>
            <a:off x="139739" y="213738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Krimpenerwaard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81258-E474-762E-2C54-09BD5308F258}"/>
              </a:ext>
            </a:extLst>
          </p:cNvPr>
          <p:cNvSpPr txBox="1"/>
          <p:nvPr/>
        </p:nvSpPr>
        <p:spPr>
          <a:xfrm>
            <a:off x="139739" y="2414384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De </a:t>
            </a:r>
            <a:r>
              <a:rPr lang="en-US" sz="900" dirty="0" err="1">
                <a:latin typeface="Euclid Circular A Trial" panose="020B0504000000000000" pitchFamily="34" charset="0"/>
              </a:rPr>
              <a:t>Molenkruier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61577A-5484-1A80-8CB0-EBF4201B7541}"/>
              </a:ext>
            </a:extLst>
          </p:cNvPr>
          <p:cNvSpPr txBox="1"/>
          <p:nvPr/>
        </p:nvSpPr>
        <p:spPr>
          <a:xfrm>
            <a:off x="135851" y="2693851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Tiel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59658B-9E4D-66E9-B6D4-0E7F3F6EF080}"/>
              </a:ext>
            </a:extLst>
          </p:cNvPr>
          <p:cNvSpPr txBox="1"/>
          <p:nvPr/>
        </p:nvSpPr>
        <p:spPr>
          <a:xfrm>
            <a:off x="135851" y="2968382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Vijfheerenlanden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A81A3D-3BF6-344C-BE62-9BC9DD642DFD}"/>
              </a:ext>
            </a:extLst>
          </p:cNvPr>
          <p:cNvSpPr txBox="1"/>
          <p:nvPr/>
        </p:nvSpPr>
        <p:spPr>
          <a:xfrm>
            <a:off x="147476" y="324736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West </a:t>
            </a:r>
            <a:r>
              <a:rPr lang="en-US" sz="900" dirty="0" err="1">
                <a:latin typeface="Euclid Circular A Trial" panose="020B0504000000000000" pitchFamily="34" charset="0"/>
              </a:rPr>
              <a:t>betuwe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EAEBB1-1327-226F-4A1F-C5BB435495F0}"/>
              </a:ext>
            </a:extLst>
          </p:cNvPr>
          <p:cNvSpPr txBox="1"/>
          <p:nvPr/>
        </p:nvSpPr>
        <p:spPr>
          <a:xfrm>
            <a:off x="143588" y="3526827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Woerdense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E6285D-B07B-0719-0D47-BBE1776EE374}"/>
              </a:ext>
            </a:extLst>
          </p:cNvPr>
          <p:cNvSpPr txBox="1"/>
          <p:nvPr/>
        </p:nvSpPr>
        <p:spPr>
          <a:xfrm>
            <a:off x="143588" y="380135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err="1">
                <a:latin typeface="Euclid Circular A Trial" panose="020B0504000000000000" pitchFamily="34" charset="0"/>
              </a:rPr>
              <a:t>Zenderstreeknieuws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30439D-82EB-143D-A7EC-8F10BB267DC2}"/>
              </a:ext>
            </a:extLst>
          </p:cNvPr>
          <p:cNvSpPr/>
          <p:nvPr/>
        </p:nvSpPr>
        <p:spPr>
          <a:xfrm>
            <a:off x="123906" y="386461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Callout: Bent Line with Accent Bar 1">
            <a:extLst>
              <a:ext uri="{FF2B5EF4-FFF2-40B4-BE49-F238E27FC236}">
                <a16:creationId xmlns:a16="http://schemas.microsoft.com/office/drawing/2014/main" id="{769EEBF0-FB62-3DE4-70F9-D627919258FF}"/>
              </a:ext>
            </a:extLst>
          </p:cNvPr>
          <p:cNvSpPr/>
          <p:nvPr/>
        </p:nvSpPr>
        <p:spPr>
          <a:xfrm>
            <a:off x="5964560" y="1146665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Woerdense</a:t>
            </a:r>
            <a:r>
              <a:rPr lang="en-US" sz="1200" dirty="0">
                <a:latin typeface="Euclid Circular A Trial" panose="020B0504000000000000" pitchFamily="34" charset="0"/>
              </a:rPr>
              <a:t> Courant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27F10B16-A27D-FD6E-8A33-488D66D64B40}"/>
              </a:ext>
            </a:extLst>
          </p:cNvPr>
          <p:cNvSpPr/>
          <p:nvPr/>
        </p:nvSpPr>
        <p:spPr>
          <a:xfrm>
            <a:off x="7656509" y="2071043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Molenkruier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4" name="Callout: Bent Line with Accent Bar 3">
            <a:extLst>
              <a:ext uri="{FF2B5EF4-FFF2-40B4-BE49-F238E27FC236}">
                <a16:creationId xmlns:a16="http://schemas.microsoft.com/office/drawing/2014/main" id="{9C55809D-B1DD-AE15-B3B5-582E762F0B5C}"/>
              </a:ext>
            </a:extLst>
          </p:cNvPr>
          <p:cNvSpPr/>
          <p:nvPr/>
        </p:nvSpPr>
        <p:spPr>
          <a:xfrm flipH="1">
            <a:off x="1770621" y="2400784"/>
            <a:ext cx="112989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569"/>
              <a:gd name="adj6" fmla="val -3009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Goudse</a:t>
            </a:r>
            <a:r>
              <a:rPr lang="en-US" sz="1200" dirty="0">
                <a:latin typeface="Euclid Circular A Trial" panose="020B0504000000000000" pitchFamily="34" charset="0"/>
              </a:rPr>
              <a:t> Post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5" name="Callout: Bent Line with Accent Bar 4">
            <a:extLst>
              <a:ext uri="{FF2B5EF4-FFF2-40B4-BE49-F238E27FC236}">
                <a16:creationId xmlns:a16="http://schemas.microsoft.com/office/drawing/2014/main" id="{084B3873-FAAE-B589-91D7-C87154C0F9EA}"/>
              </a:ext>
            </a:extLst>
          </p:cNvPr>
          <p:cNvSpPr/>
          <p:nvPr/>
        </p:nvSpPr>
        <p:spPr>
          <a:xfrm>
            <a:off x="7957565" y="2798422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840"/>
              <a:gd name="adj6" fmla="val -40407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Culemborgse</a:t>
            </a:r>
            <a:r>
              <a:rPr lang="en-US" sz="1200" dirty="0">
                <a:latin typeface="Euclid Circular A Trial" panose="020B0504000000000000" pitchFamily="34" charset="0"/>
              </a:rPr>
              <a:t> Courant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5B140E76-E5CA-C428-B69A-865BD7EF067F}"/>
              </a:ext>
            </a:extLst>
          </p:cNvPr>
          <p:cNvSpPr/>
          <p:nvPr/>
        </p:nvSpPr>
        <p:spPr>
          <a:xfrm>
            <a:off x="9769402" y="4398847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951"/>
              <a:gd name="adj6" fmla="val -32988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Tiel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3" name="Callout: Bent Line with Accent Bar 12">
            <a:extLst>
              <a:ext uri="{FF2B5EF4-FFF2-40B4-BE49-F238E27FC236}">
                <a16:creationId xmlns:a16="http://schemas.microsoft.com/office/drawing/2014/main" id="{FBFFF56C-01B0-AEE7-B038-F5E21110950A}"/>
              </a:ext>
            </a:extLst>
          </p:cNvPr>
          <p:cNvSpPr/>
          <p:nvPr/>
        </p:nvSpPr>
        <p:spPr>
          <a:xfrm>
            <a:off x="7720179" y="2491816"/>
            <a:ext cx="1606807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180"/>
              <a:gd name="adj6" fmla="val -6208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Vijfheerenlanden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5" name="Callout: Bent Line with Accent Bar 14">
            <a:extLst>
              <a:ext uri="{FF2B5EF4-FFF2-40B4-BE49-F238E27FC236}">
                <a16:creationId xmlns:a16="http://schemas.microsoft.com/office/drawing/2014/main" id="{181C915B-11D1-7579-B379-08BC14456986}"/>
              </a:ext>
            </a:extLst>
          </p:cNvPr>
          <p:cNvSpPr/>
          <p:nvPr/>
        </p:nvSpPr>
        <p:spPr>
          <a:xfrm>
            <a:off x="9382193" y="5354908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1943"/>
              <a:gd name="adj6" fmla="val -10068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US" sz="1200" dirty="0">
                <a:latin typeface="Euclid Circular A Trial" panose="020B0504000000000000" pitchFamily="34" charset="0"/>
              </a:rPr>
              <a:t>West </a:t>
            </a:r>
            <a:r>
              <a:rPr lang="en-US" sz="1200" dirty="0" err="1">
                <a:latin typeface="Euclid Circular A Trial" panose="020B0504000000000000" pitchFamily="34" charset="0"/>
              </a:rPr>
              <a:t>Betuwe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7" name="Callout: Bent Line with Accent Bar 16">
            <a:extLst>
              <a:ext uri="{FF2B5EF4-FFF2-40B4-BE49-F238E27FC236}">
                <a16:creationId xmlns:a16="http://schemas.microsoft.com/office/drawing/2014/main" id="{5C702554-62E4-705D-CD60-02C084592A59}"/>
              </a:ext>
            </a:extLst>
          </p:cNvPr>
          <p:cNvSpPr/>
          <p:nvPr/>
        </p:nvSpPr>
        <p:spPr>
          <a:xfrm flipH="1">
            <a:off x="1593750" y="2796048"/>
            <a:ext cx="141070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4137"/>
              <a:gd name="adj6" fmla="val -98305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Krimpenerwaard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9" name="Callout: Bent Line with Accent Bar 18">
            <a:extLst>
              <a:ext uri="{FF2B5EF4-FFF2-40B4-BE49-F238E27FC236}">
                <a16:creationId xmlns:a16="http://schemas.microsoft.com/office/drawing/2014/main" id="{9AF93975-FC9D-25C2-CAF7-D7F2BD5ADA83}"/>
              </a:ext>
            </a:extLst>
          </p:cNvPr>
          <p:cNvSpPr/>
          <p:nvPr/>
        </p:nvSpPr>
        <p:spPr>
          <a:xfrm flipH="1">
            <a:off x="845779" y="43731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4733"/>
              <a:gd name="adj6" fmla="val -2484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IJssel</a:t>
            </a:r>
            <a:r>
              <a:rPr lang="en-US" sz="1200" dirty="0">
                <a:latin typeface="Euclid Circular A Trial" panose="020B0504000000000000" pitchFamily="34" charset="0"/>
              </a:rPr>
              <a:t> </a:t>
            </a:r>
            <a:r>
              <a:rPr lang="en-US" sz="1200" dirty="0" err="1">
                <a:latin typeface="Euclid Circular A Trial" panose="020B0504000000000000" pitchFamily="34" charset="0"/>
              </a:rPr>
              <a:t>en</a:t>
            </a:r>
            <a:r>
              <a:rPr lang="en-US" sz="1200" dirty="0">
                <a:latin typeface="Euclid Circular A Trial" panose="020B0504000000000000" pitchFamily="34" charset="0"/>
              </a:rPr>
              <a:t> </a:t>
            </a:r>
            <a:r>
              <a:rPr lang="en-US" sz="1200" dirty="0" err="1">
                <a:latin typeface="Euclid Circular A Trial" panose="020B0504000000000000" pitchFamily="34" charset="0"/>
              </a:rPr>
              <a:t>Lekstreek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1" name="Callout: Bent Line with Accent Bar 20">
            <a:extLst>
              <a:ext uri="{FF2B5EF4-FFF2-40B4-BE49-F238E27FC236}">
                <a16:creationId xmlns:a16="http://schemas.microsoft.com/office/drawing/2014/main" id="{E1C90EC7-5167-465F-7FCE-44B445132DC8}"/>
              </a:ext>
            </a:extLst>
          </p:cNvPr>
          <p:cNvSpPr/>
          <p:nvPr/>
        </p:nvSpPr>
        <p:spPr>
          <a:xfrm flipH="1">
            <a:off x="1099516" y="51474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1877"/>
              <a:gd name="adj5" fmla="val -45414"/>
              <a:gd name="adj6" fmla="val -71591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Klaroen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3" name="Callout: Bent Line with Accent Bar 22">
            <a:extLst>
              <a:ext uri="{FF2B5EF4-FFF2-40B4-BE49-F238E27FC236}">
                <a16:creationId xmlns:a16="http://schemas.microsoft.com/office/drawing/2014/main" id="{8CFA6EDC-A947-4A20-6BCD-AB2735205A82}"/>
              </a:ext>
            </a:extLst>
          </p:cNvPr>
          <p:cNvSpPr/>
          <p:nvPr/>
        </p:nvSpPr>
        <p:spPr>
          <a:xfrm flipH="1">
            <a:off x="2900519" y="5270189"/>
            <a:ext cx="1304101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23494"/>
              <a:gd name="adj5" fmla="val -374269"/>
              <a:gd name="adj6" fmla="val -5625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Alblasserwaard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AA94926-5AF7-35E9-6C5F-813BAA0BD0C2}"/>
              </a:ext>
            </a:extLst>
          </p:cNvPr>
          <p:cNvSpPr txBox="1">
            <a:spLocks/>
          </p:cNvSpPr>
          <p:nvPr/>
        </p:nvSpPr>
        <p:spPr>
          <a:xfrm>
            <a:off x="7055443" y="338295"/>
            <a:ext cx="4910440" cy="119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IJSSELSTEIN</a:t>
            </a:r>
          </a:p>
          <a:p>
            <a:pPr algn="ctr"/>
            <a:endParaRPr lang="nl-NL" sz="1800" dirty="0">
              <a:latin typeface="Euclid Circular A Trial SmBd" panose="020B0704000000000000" pitchFamily="34" charset="0"/>
            </a:endParaRPr>
          </a:p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EB6283-554E-462D-BA40-F86A5DEF6E1F}"/>
              </a:ext>
            </a:extLst>
          </p:cNvPr>
          <p:cNvSpPr/>
          <p:nvPr/>
        </p:nvSpPr>
        <p:spPr>
          <a:xfrm>
            <a:off x="8170256" y="1139861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506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De Regio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7B2B3C-3B19-6DE9-DC52-30AD25A9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834F39-0401-8C57-5AFA-54BFC83FE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2" y="529385"/>
            <a:ext cx="1867457" cy="138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8B459-384E-B7EC-B50B-4DCC556E6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068" y="1690690"/>
            <a:ext cx="2033223" cy="189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D75FBC-2AEF-717A-CE9C-F237B51D4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450" y="2722852"/>
            <a:ext cx="2072600" cy="1921022"/>
          </a:xfrm>
          <a:prstGeom prst="rect">
            <a:avLst/>
          </a:prstGeom>
        </p:spPr>
      </p:pic>
      <p:pic>
        <p:nvPicPr>
          <p:cNvPr id="16" name="Picture 15" descr="A black and white outline of a heart&#10;&#10;Description automatically generated">
            <a:extLst>
              <a:ext uri="{FF2B5EF4-FFF2-40B4-BE49-F238E27FC236}">
                <a16:creationId xmlns:a16="http://schemas.microsoft.com/office/drawing/2014/main" id="{81371F4C-BB2B-2806-832E-C7BEFFAFB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68" y="1861615"/>
            <a:ext cx="613593" cy="927059"/>
          </a:xfrm>
          <a:prstGeom prst="rect">
            <a:avLst/>
          </a:prstGeom>
        </p:spPr>
      </p:pic>
      <p:pic>
        <p:nvPicPr>
          <p:cNvPr id="18" name="Picture 1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12707E-3607-D8CD-E63B-551123A5F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76" y="2149286"/>
            <a:ext cx="863699" cy="640271"/>
          </a:xfrm>
          <a:prstGeom prst="rect">
            <a:avLst/>
          </a:prstGeom>
        </p:spPr>
      </p:pic>
      <p:pic>
        <p:nvPicPr>
          <p:cNvPr id="20" name="Picture 19" descr="A white outline of a map&#10;&#10;Description automatically generated">
            <a:extLst>
              <a:ext uri="{FF2B5EF4-FFF2-40B4-BE49-F238E27FC236}">
                <a16:creationId xmlns:a16="http://schemas.microsoft.com/office/drawing/2014/main" id="{A7A15D07-116E-D1EF-C2CE-BA8D1E5E3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0" y="3130960"/>
            <a:ext cx="750317" cy="860364"/>
          </a:xfrm>
          <a:prstGeom prst="rect">
            <a:avLst/>
          </a:prstGeom>
        </p:spPr>
      </p:pic>
      <p:pic>
        <p:nvPicPr>
          <p:cNvPr id="22" name="Picture 2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89196380-2E11-0E64-E203-4E9BB0987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12" y="2419297"/>
            <a:ext cx="2732447" cy="1800351"/>
          </a:xfrm>
          <a:prstGeom prst="rect">
            <a:avLst/>
          </a:prstGeom>
        </p:spPr>
      </p:pic>
      <p:pic>
        <p:nvPicPr>
          <p:cNvPr id="24" name="Picture 23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5FF58448-4DB9-2817-4627-D3B59B7E8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23" y="4287733"/>
            <a:ext cx="994365" cy="850947"/>
          </a:xfrm>
          <a:prstGeom prst="rect">
            <a:avLst/>
          </a:prstGeom>
        </p:spPr>
      </p:pic>
      <p:pic>
        <p:nvPicPr>
          <p:cNvPr id="26" name="Picture 25" descr="A black and white line&#10;&#10;Description automatically generated">
            <a:extLst>
              <a:ext uri="{FF2B5EF4-FFF2-40B4-BE49-F238E27FC236}">
                <a16:creationId xmlns:a16="http://schemas.microsoft.com/office/drawing/2014/main" id="{B7423977-A5A6-6D49-C89D-8D6011A399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97" y="3385459"/>
            <a:ext cx="3349641" cy="1599123"/>
          </a:xfrm>
          <a:prstGeom prst="rect">
            <a:avLst/>
          </a:prstGeom>
        </p:spPr>
      </p:pic>
      <p:pic>
        <p:nvPicPr>
          <p:cNvPr id="28" name="Picture 2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C66D65DE-8D2C-7BE6-00E9-7743DF468C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43" y="3036472"/>
            <a:ext cx="979448" cy="792741"/>
          </a:xfrm>
          <a:prstGeom prst="rect">
            <a:avLst/>
          </a:prstGeom>
        </p:spPr>
      </p:pic>
      <p:pic>
        <p:nvPicPr>
          <p:cNvPr id="30" name="Picture 29" descr="A black and white map&#10;&#10;Description automatically generated">
            <a:extLst>
              <a:ext uri="{FF2B5EF4-FFF2-40B4-BE49-F238E27FC236}">
                <a16:creationId xmlns:a16="http://schemas.microsoft.com/office/drawing/2014/main" id="{4811FE73-09D5-388A-8955-9E17E31344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0" y="2985138"/>
            <a:ext cx="2768291" cy="1726362"/>
          </a:xfrm>
          <a:prstGeom prst="rect">
            <a:avLst/>
          </a:prstGeom>
        </p:spPr>
      </p:pic>
      <p:pic>
        <p:nvPicPr>
          <p:cNvPr id="32" name="Picture 3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00D1B5D-2D42-4D08-0E8F-454A339AFE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61" y="3612142"/>
            <a:ext cx="3386027" cy="17113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05B7A38-DDE9-06D0-AC14-13BF754A3213}"/>
              </a:ext>
            </a:extLst>
          </p:cNvPr>
          <p:cNvSpPr/>
          <p:nvPr/>
        </p:nvSpPr>
        <p:spPr>
          <a:xfrm>
            <a:off x="6058833" y="266370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3FA0E4-0A1A-19D2-F6F4-48F147EE4FA8}"/>
              </a:ext>
            </a:extLst>
          </p:cNvPr>
          <p:cNvSpPr/>
          <p:nvPr/>
        </p:nvSpPr>
        <p:spPr>
          <a:xfrm>
            <a:off x="3250905" y="2587419"/>
            <a:ext cx="70589" cy="705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C95023-6388-9251-83F4-64AB1C61E1A0}"/>
              </a:ext>
            </a:extLst>
          </p:cNvPr>
          <p:cNvSpPr/>
          <p:nvPr/>
        </p:nvSpPr>
        <p:spPr>
          <a:xfrm>
            <a:off x="4463690" y="3310856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7BF1A3-9672-23F5-12A1-FBA7054969C3}"/>
              </a:ext>
            </a:extLst>
          </p:cNvPr>
          <p:cNvSpPr/>
          <p:nvPr/>
        </p:nvSpPr>
        <p:spPr>
          <a:xfrm>
            <a:off x="2329136" y="35474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DF15A6-0573-6348-5AC3-AD97795AE964}"/>
              </a:ext>
            </a:extLst>
          </p:cNvPr>
          <p:cNvSpPr/>
          <p:nvPr/>
        </p:nvSpPr>
        <p:spPr>
          <a:xfrm>
            <a:off x="3211596" y="497806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E3FA6FB-78CD-D1BE-0839-971D02C29520}"/>
              </a:ext>
            </a:extLst>
          </p:cNvPr>
          <p:cNvSpPr/>
          <p:nvPr/>
        </p:nvSpPr>
        <p:spPr>
          <a:xfrm>
            <a:off x="4944273" y="4387789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251B1D-CA26-5727-0F27-C020501FD9CD}"/>
              </a:ext>
            </a:extLst>
          </p:cNvPr>
          <p:cNvSpPr/>
          <p:nvPr/>
        </p:nvSpPr>
        <p:spPr>
          <a:xfrm>
            <a:off x="4839957" y="1570354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1E1D29-D99A-6B62-3FEF-3F7C364A754F}"/>
              </a:ext>
            </a:extLst>
          </p:cNvPr>
          <p:cNvSpPr/>
          <p:nvPr/>
        </p:nvSpPr>
        <p:spPr>
          <a:xfrm>
            <a:off x="6564127" y="2509073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B439A11-2377-E0FA-6D31-029C0EDC5505}"/>
              </a:ext>
            </a:extLst>
          </p:cNvPr>
          <p:cNvSpPr/>
          <p:nvPr/>
        </p:nvSpPr>
        <p:spPr>
          <a:xfrm>
            <a:off x="6597268" y="291053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7E8EAE0-1DC6-A549-C86E-06B2DC150931}"/>
              </a:ext>
            </a:extLst>
          </p:cNvPr>
          <p:cNvSpPr/>
          <p:nvPr/>
        </p:nvSpPr>
        <p:spPr>
          <a:xfrm>
            <a:off x="7333982" y="357051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9ADF76-7EB7-422B-8FA5-905489781A73}"/>
              </a:ext>
            </a:extLst>
          </p:cNvPr>
          <p:cNvSpPr/>
          <p:nvPr/>
        </p:nvSpPr>
        <p:spPr>
          <a:xfrm>
            <a:off x="7882962" y="4593872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A935532-3E1A-95B7-C184-0F4A7C70B8EE}"/>
              </a:ext>
            </a:extLst>
          </p:cNvPr>
          <p:cNvSpPr/>
          <p:nvPr/>
        </p:nvSpPr>
        <p:spPr>
          <a:xfrm>
            <a:off x="9196388" y="4145045"/>
            <a:ext cx="74603" cy="746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5D7927-81E3-BF90-AA30-8B3843444061}"/>
              </a:ext>
            </a:extLst>
          </p:cNvPr>
          <p:cNvSpPr/>
          <p:nvPr/>
        </p:nvSpPr>
        <p:spPr>
          <a:xfrm>
            <a:off x="-411009" y="417222"/>
            <a:ext cx="1952385" cy="3727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B85F0-2EB8-7C3E-0D7A-6C8CBA27E4FB}"/>
              </a:ext>
            </a:extLst>
          </p:cNvPr>
          <p:cNvSpPr txBox="1"/>
          <p:nvPr/>
        </p:nvSpPr>
        <p:spPr>
          <a:xfrm>
            <a:off x="139739" y="50259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Alblasserwaard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700287-C5F1-2D9D-C97C-439893E8AA6B}"/>
              </a:ext>
            </a:extLst>
          </p:cNvPr>
          <p:cNvSpPr txBox="1"/>
          <p:nvPr/>
        </p:nvSpPr>
        <p:spPr>
          <a:xfrm>
            <a:off x="139739" y="779589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Altena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2118B-1E52-E016-785D-46B402ADB958}"/>
              </a:ext>
            </a:extLst>
          </p:cNvPr>
          <p:cNvSpPr txBox="1"/>
          <p:nvPr/>
        </p:nvSpPr>
        <p:spPr>
          <a:xfrm>
            <a:off x="139739" y="105658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Culemborge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619F68-D7AA-16B5-F6AD-7AC172B2EB46}"/>
              </a:ext>
            </a:extLst>
          </p:cNvPr>
          <p:cNvSpPr txBox="1"/>
          <p:nvPr/>
        </p:nvSpPr>
        <p:spPr>
          <a:xfrm>
            <a:off x="135851" y="133605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Goudse</a:t>
            </a:r>
            <a:r>
              <a:rPr lang="en-US" sz="900" dirty="0">
                <a:latin typeface="Euclid Circular A Trial" panose="020B0504000000000000" pitchFamily="34" charset="0"/>
              </a:rPr>
              <a:t> Post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D47CF0-6A51-B02A-C36E-A94C3FBD7ECB}"/>
              </a:ext>
            </a:extLst>
          </p:cNvPr>
          <p:cNvSpPr txBox="1"/>
          <p:nvPr/>
        </p:nvSpPr>
        <p:spPr>
          <a:xfrm>
            <a:off x="135851" y="16105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IJssel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en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Lekstreek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1AC97C-FA28-6AB8-069F-016976488406}"/>
              </a:ext>
            </a:extLst>
          </p:cNvPr>
          <p:cNvSpPr txBox="1"/>
          <p:nvPr/>
        </p:nvSpPr>
        <p:spPr>
          <a:xfrm>
            <a:off x="139739" y="18603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Klaroen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DE3486-8285-8B10-B49B-205FA1649D6D}"/>
              </a:ext>
            </a:extLst>
          </p:cNvPr>
          <p:cNvSpPr txBox="1"/>
          <p:nvPr/>
        </p:nvSpPr>
        <p:spPr>
          <a:xfrm>
            <a:off x="139739" y="213738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Krimpenerwaard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81258-E474-762E-2C54-09BD5308F258}"/>
              </a:ext>
            </a:extLst>
          </p:cNvPr>
          <p:cNvSpPr txBox="1"/>
          <p:nvPr/>
        </p:nvSpPr>
        <p:spPr>
          <a:xfrm>
            <a:off x="139739" y="2414384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De </a:t>
            </a:r>
            <a:r>
              <a:rPr lang="en-US" sz="900" dirty="0" err="1">
                <a:latin typeface="Euclid Circular A Trial" panose="020B0504000000000000" pitchFamily="34" charset="0"/>
              </a:rPr>
              <a:t>Molenkruier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61577A-5484-1A80-8CB0-EBF4201B7541}"/>
              </a:ext>
            </a:extLst>
          </p:cNvPr>
          <p:cNvSpPr txBox="1"/>
          <p:nvPr/>
        </p:nvSpPr>
        <p:spPr>
          <a:xfrm>
            <a:off x="135851" y="2693851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Tiel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59658B-9E4D-66E9-B6D4-0E7F3F6EF080}"/>
              </a:ext>
            </a:extLst>
          </p:cNvPr>
          <p:cNvSpPr txBox="1"/>
          <p:nvPr/>
        </p:nvSpPr>
        <p:spPr>
          <a:xfrm>
            <a:off x="135851" y="2968382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Vijfheerenlanden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A81A3D-3BF6-344C-BE62-9BC9DD642DFD}"/>
              </a:ext>
            </a:extLst>
          </p:cNvPr>
          <p:cNvSpPr txBox="1"/>
          <p:nvPr/>
        </p:nvSpPr>
        <p:spPr>
          <a:xfrm>
            <a:off x="147476" y="324736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West </a:t>
            </a:r>
            <a:r>
              <a:rPr lang="en-US" sz="900" dirty="0" err="1">
                <a:latin typeface="Euclid Circular A Trial" panose="020B0504000000000000" pitchFamily="34" charset="0"/>
              </a:rPr>
              <a:t>betuwe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EAEBB1-1327-226F-4A1F-C5BB435495F0}"/>
              </a:ext>
            </a:extLst>
          </p:cNvPr>
          <p:cNvSpPr txBox="1"/>
          <p:nvPr/>
        </p:nvSpPr>
        <p:spPr>
          <a:xfrm>
            <a:off x="143588" y="3526827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Woerdense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E6285D-B07B-0719-0D47-BBE1776EE374}"/>
              </a:ext>
            </a:extLst>
          </p:cNvPr>
          <p:cNvSpPr txBox="1"/>
          <p:nvPr/>
        </p:nvSpPr>
        <p:spPr>
          <a:xfrm>
            <a:off x="143588" y="380135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err="1">
                <a:latin typeface="Euclid Circular A Trial" panose="020B0504000000000000" pitchFamily="34" charset="0"/>
              </a:rPr>
              <a:t>Zenderstreeknieuws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30439D-82EB-143D-A7EC-8F10BB267DC2}"/>
              </a:ext>
            </a:extLst>
          </p:cNvPr>
          <p:cNvSpPr/>
          <p:nvPr/>
        </p:nvSpPr>
        <p:spPr>
          <a:xfrm>
            <a:off x="123906" y="3864616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Callout: Bent Line with Accent Bar 1">
            <a:extLst>
              <a:ext uri="{FF2B5EF4-FFF2-40B4-BE49-F238E27FC236}">
                <a16:creationId xmlns:a16="http://schemas.microsoft.com/office/drawing/2014/main" id="{769EEBF0-FB62-3DE4-70F9-D627919258FF}"/>
              </a:ext>
            </a:extLst>
          </p:cNvPr>
          <p:cNvSpPr/>
          <p:nvPr/>
        </p:nvSpPr>
        <p:spPr>
          <a:xfrm>
            <a:off x="5964560" y="1146665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Woerdense</a:t>
            </a:r>
            <a:r>
              <a:rPr lang="en-US" sz="1200" dirty="0">
                <a:latin typeface="Euclid Circular A Trial" panose="020B0504000000000000" pitchFamily="34" charset="0"/>
              </a:rPr>
              <a:t> Courant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3" name="Callout: Bent Line with Accent Bar 2">
            <a:extLst>
              <a:ext uri="{FF2B5EF4-FFF2-40B4-BE49-F238E27FC236}">
                <a16:creationId xmlns:a16="http://schemas.microsoft.com/office/drawing/2014/main" id="{27F10B16-A27D-FD6E-8A33-488D66D64B40}"/>
              </a:ext>
            </a:extLst>
          </p:cNvPr>
          <p:cNvSpPr/>
          <p:nvPr/>
        </p:nvSpPr>
        <p:spPr>
          <a:xfrm>
            <a:off x="7656509" y="2071043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3668"/>
              <a:gd name="adj6" fmla="val -67997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Molenkruier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4" name="Callout: Bent Line with Accent Bar 3">
            <a:extLst>
              <a:ext uri="{FF2B5EF4-FFF2-40B4-BE49-F238E27FC236}">
                <a16:creationId xmlns:a16="http://schemas.microsoft.com/office/drawing/2014/main" id="{9C55809D-B1DD-AE15-B3B5-582E762F0B5C}"/>
              </a:ext>
            </a:extLst>
          </p:cNvPr>
          <p:cNvSpPr/>
          <p:nvPr/>
        </p:nvSpPr>
        <p:spPr>
          <a:xfrm flipH="1">
            <a:off x="1770621" y="2400784"/>
            <a:ext cx="112989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569"/>
              <a:gd name="adj6" fmla="val -3009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Goudse</a:t>
            </a:r>
            <a:r>
              <a:rPr lang="en-US" sz="1200" dirty="0">
                <a:latin typeface="Euclid Circular A Trial" panose="020B0504000000000000" pitchFamily="34" charset="0"/>
              </a:rPr>
              <a:t> Post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5" name="Callout: Bent Line with Accent Bar 4">
            <a:extLst>
              <a:ext uri="{FF2B5EF4-FFF2-40B4-BE49-F238E27FC236}">
                <a16:creationId xmlns:a16="http://schemas.microsoft.com/office/drawing/2014/main" id="{084B3873-FAAE-B589-91D7-C87154C0F9EA}"/>
              </a:ext>
            </a:extLst>
          </p:cNvPr>
          <p:cNvSpPr/>
          <p:nvPr/>
        </p:nvSpPr>
        <p:spPr>
          <a:xfrm>
            <a:off x="7957565" y="2798422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840"/>
              <a:gd name="adj6" fmla="val -40407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Culemborgse</a:t>
            </a:r>
            <a:r>
              <a:rPr lang="en-US" sz="1200" dirty="0">
                <a:latin typeface="Euclid Circular A Trial" panose="020B0504000000000000" pitchFamily="34" charset="0"/>
              </a:rPr>
              <a:t> Courant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7" name="Callout: Bent Line with Accent Bar 6">
            <a:extLst>
              <a:ext uri="{FF2B5EF4-FFF2-40B4-BE49-F238E27FC236}">
                <a16:creationId xmlns:a16="http://schemas.microsoft.com/office/drawing/2014/main" id="{5B140E76-E5CA-C428-B69A-865BD7EF067F}"/>
              </a:ext>
            </a:extLst>
          </p:cNvPr>
          <p:cNvSpPr/>
          <p:nvPr/>
        </p:nvSpPr>
        <p:spPr>
          <a:xfrm>
            <a:off x="9769402" y="4398847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4951"/>
              <a:gd name="adj6" fmla="val -32988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Tiel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3" name="Callout: Bent Line with Accent Bar 12">
            <a:extLst>
              <a:ext uri="{FF2B5EF4-FFF2-40B4-BE49-F238E27FC236}">
                <a16:creationId xmlns:a16="http://schemas.microsoft.com/office/drawing/2014/main" id="{FBFFF56C-01B0-AEE7-B038-F5E21110950A}"/>
              </a:ext>
            </a:extLst>
          </p:cNvPr>
          <p:cNvSpPr/>
          <p:nvPr/>
        </p:nvSpPr>
        <p:spPr>
          <a:xfrm>
            <a:off x="7720179" y="2491816"/>
            <a:ext cx="1606807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180"/>
              <a:gd name="adj6" fmla="val -62085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sz="1200" dirty="0" err="1">
                <a:latin typeface="Euclid Circular A Trial" panose="020B0504000000000000" pitchFamily="34" charset="0"/>
              </a:rPr>
              <a:t>Vijfheerenlanden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5" name="Callout: Bent Line with Accent Bar 14">
            <a:extLst>
              <a:ext uri="{FF2B5EF4-FFF2-40B4-BE49-F238E27FC236}">
                <a16:creationId xmlns:a16="http://schemas.microsoft.com/office/drawing/2014/main" id="{181C915B-11D1-7579-B379-08BC14456986}"/>
              </a:ext>
            </a:extLst>
          </p:cNvPr>
          <p:cNvSpPr/>
          <p:nvPr/>
        </p:nvSpPr>
        <p:spPr>
          <a:xfrm>
            <a:off x="9382193" y="5354908"/>
            <a:ext cx="136942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1943"/>
              <a:gd name="adj6" fmla="val -100688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US" sz="1200" dirty="0">
                <a:latin typeface="Euclid Circular A Trial" panose="020B0504000000000000" pitchFamily="34" charset="0"/>
              </a:rPr>
              <a:t>West </a:t>
            </a:r>
            <a:r>
              <a:rPr lang="en-US" sz="1200" dirty="0" err="1">
                <a:latin typeface="Euclid Circular A Trial" panose="020B0504000000000000" pitchFamily="34" charset="0"/>
              </a:rPr>
              <a:t>Betuwe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7" name="Callout: Bent Line with Accent Bar 16">
            <a:extLst>
              <a:ext uri="{FF2B5EF4-FFF2-40B4-BE49-F238E27FC236}">
                <a16:creationId xmlns:a16="http://schemas.microsoft.com/office/drawing/2014/main" id="{5C702554-62E4-705D-CD60-02C084592A59}"/>
              </a:ext>
            </a:extLst>
          </p:cNvPr>
          <p:cNvSpPr/>
          <p:nvPr/>
        </p:nvSpPr>
        <p:spPr>
          <a:xfrm flipH="1">
            <a:off x="1593750" y="2796048"/>
            <a:ext cx="1410702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4137"/>
              <a:gd name="adj6" fmla="val -98305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Krimpenerwaard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19" name="Callout: Bent Line with Accent Bar 18">
            <a:extLst>
              <a:ext uri="{FF2B5EF4-FFF2-40B4-BE49-F238E27FC236}">
                <a16:creationId xmlns:a16="http://schemas.microsoft.com/office/drawing/2014/main" id="{9AF93975-FC9D-25C2-CAF7-D7F2BD5ADA83}"/>
              </a:ext>
            </a:extLst>
          </p:cNvPr>
          <p:cNvSpPr/>
          <p:nvPr/>
        </p:nvSpPr>
        <p:spPr>
          <a:xfrm flipH="1">
            <a:off x="845779" y="43731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4733"/>
              <a:gd name="adj6" fmla="val -2484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IJssel</a:t>
            </a:r>
            <a:r>
              <a:rPr lang="en-US" sz="1200" dirty="0">
                <a:latin typeface="Euclid Circular A Trial" panose="020B0504000000000000" pitchFamily="34" charset="0"/>
              </a:rPr>
              <a:t> </a:t>
            </a:r>
            <a:r>
              <a:rPr lang="en-US" sz="1200" dirty="0" err="1">
                <a:latin typeface="Euclid Circular A Trial" panose="020B0504000000000000" pitchFamily="34" charset="0"/>
              </a:rPr>
              <a:t>en</a:t>
            </a:r>
            <a:r>
              <a:rPr lang="en-US" sz="1200" dirty="0">
                <a:latin typeface="Euclid Circular A Trial" panose="020B0504000000000000" pitchFamily="34" charset="0"/>
              </a:rPr>
              <a:t> </a:t>
            </a:r>
            <a:r>
              <a:rPr lang="en-US" sz="1200" dirty="0" err="1">
                <a:latin typeface="Euclid Circular A Trial" panose="020B0504000000000000" pitchFamily="34" charset="0"/>
              </a:rPr>
              <a:t>Lekstreek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1" name="Callout: Bent Line with Accent Bar 20">
            <a:extLst>
              <a:ext uri="{FF2B5EF4-FFF2-40B4-BE49-F238E27FC236}">
                <a16:creationId xmlns:a16="http://schemas.microsoft.com/office/drawing/2014/main" id="{E1C90EC7-5167-465F-7FCE-44B445132DC8}"/>
              </a:ext>
            </a:extLst>
          </p:cNvPr>
          <p:cNvSpPr/>
          <p:nvPr/>
        </p:nvSpPr>
        <p:spPr>
          <a:xfrm flipH="1">
            <a:off x="1099516" y="5147466"/>
            <a:ext cx="1209009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41877"/>
              <a:gd name="adj5" fmla="val -45414"/>
              <a:gd name="adj6" fmla="val -71591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Klaroen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3" name="Callout: Bent Line with Accent Bar 22">
            <a:extLst>
              <a:ext uri="{FF2B5EF4-FFF2-40B4-BE49-F238E27FC236}">
                <a16:creationId xmlns:a16="http://schemas.microsoft.com/office/drawing/2014/main" id="{8CFA6EDC-A947-4A20-6BCD-AB2735205A82}"/>
              </a:ext>
            </a:extLst>
          </p:cNvPr>
          <p:cNvSpPr/>
          <p:nvPr/>
        </p:nvSpPr>
        <p:spPr>
          <a:xfrm flipH="1">
            <a:off x="2900519" y="5270189"/>
            <a:ext cx="1304101" cy="19502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23494"/>
              <a:gd name="adj5" fmla="val -374269"/>
              <a:gd name="adj6" fmla="val -56256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r"/>
            <a:r>
              <a:rPr lang="en-US" sz="1200" dirty="0" err="1">
                <a:latin typeface="Euclid Circular A Trial" panose="020B0504000000000000" pitchFamily="34" charset="0"/>
              </a:rPr>
              <a:t>Alblasserwaard</a:t>
            </a:r>
            <a:endParaRPr lang="en-NL" sz="1200" dirty="0">
              <a:latin typeface="Euclid Circular A Trial" panose="020B05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AA94926-5AF7-35E9-6C5F-813BAA0BD0C2}"/>
              </a:ext>
            </a:extLst>
          </p:cNvPr>
          <p:cNvSpPr txBox="1">
            <a:spLocks/>
          </p:cNvSpPr>
          <p:nvPr/>
        </p:nvSpPr>
        <p:spPr>
          <a:xfrm>
            <a:off x="7055443" y="338295"/>
            <a:ext cx="4910440" cy="1196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IJSSELSTEIN</a:t>
            </a:r>
          </a:p>
          <a:p>
            <a:pPr algn="ctr"/>
            <a:endParaRPr lang="nl-NL" sz="1800" dirty="0">
              <a:latin typeface="Euclid Circular A Trial SmBd" panose="020B0704000000000000" pitchFamily="34" charset="0"/>
            </a:endParaRPr>
          </a:p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EB6283-554E-462D-BA40-F86A5DEF6E1F}"/>
              </a:ext>
            </a:extLst>
          </p:cNvPr>
          <p:cNvSpPr/>
          <p:nvPr/>
        </p:nvSpPr>
        <p:spPr>
          <a:xfrm>
            <a:off x="8170256" y="1139861"/>
            <a:ext cx="104316" cy="1043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35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IJsselstein </a:t>
            </a:r>
            <a:r>
              <a:rPr lang="nl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 Lopik)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pic>
        <p:nvPicPr>
          <p:cNvPr id="3" name="Picture 2" descr="A newspaper with a picture of a bridge and buildings&#10;&#10;Description automatically generated">
            <a:extLst>
              <a:ext uri="{FF2B5EF4-FFF2-40B4-BE49-F238E27FC236}">
                <a16:creationId xmlns:a16="http://schemas.microsoft.com/office/drawing/2014/main" id="{96529C29-D8A0-C949-A9A9-2DDA6EA7F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13" y="1629852"/>
            <a:ext cx="3842973" cy="3358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70D778-005F-8809-C7C3-3C75714C1C87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72CF94-FAC7-A62A-C7A0-0A911DA2859F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28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Resultaten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0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-up of a printing machine&#10;&#10;Description automatically generated">
            <a:extLst>
              <a:ext uri="{FF2B5EF4-FFF2-40B4-BE49-F238E27FC236}">
                <a16:creationId xmlns:a16="http://schemas.microsoft.com/office/drawing/2014/main" id="{13314ABB-45BF-C432-6CB8-0556EA513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-6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14" b="45041"/>
          <a:stretch/>
        </p:blipFill>
        <p:spPr>
          <a:xfrm>
            <a:off x="761418" y="1859401"/>
            <a:ext cx="10589526" cy="2660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359" y="1284349"/>
            <a:ext cx="4171223" cy="406340"/>
          </a:xfrm>
        </p:spPr>
        <p:txBody>
          <a:bodyPr>
            <a:normAutofit/>
          </a:bodyPr>
          <a:lstStyle/>
          <a:p>
            <a:pPr algn="r"/>
            <a:r>
              <a:rPr lang="nl-NL" sz="1800" dirty="0">
                <a:latin typeface="Euclid Circular A Trial Light" panose="020B0304000000000000" pitchFamily="34" charset="0"/>
              </a:rPr>
              <a:t>Hoofdstukken – Resultaten</a:t>
            </a:r>
            <a:endParaRPr lang="en-US" sz="1800" dirty="0"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B0170A-B59D-A8F2-40CA-0CA3F9E729E0}"/>
              </a:ext>
            </a:extLst>
          </p:cNvPr>
          <p:cNvSpPr txBox="1">
            <a:spLocks/>
          </p:cNvSpPr>
          <p:nvPr/>
        </p:nvSpPr>
        <p:spPr>
          <a:xfrm>
            <a:off x="6091718" y="1853762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Functies lokale journalistiek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8F985C-B19A-1F19-99A9-2F09354021A9}"/>
              </a:ext>
            </a:extLst>
          </p:cNvPr>
          <p:cNvSpPr txBox="1">
            <a:spLocks/>
          </p:cNvSpPr>
          <p:nvPr/>
        </p:nvSpPr>
        <p:spPr>
          <a:xfrm>
            <a:off x="755708" y="1853762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Belang lokale journalistiek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56DBA3-0777-E11C-CDCB-36D9488A7586}"/>
              </a:ext>
            </a:extLst>
          </p:cNvPr>
          <p:cNvSpPr txBox="1">
            <a:spLocks/>
          </p:cNvSpPr>
          <p:nvPr/>
        </p:nvSpPr>
        <p:spPr>
          <a:xfrm>
            <a:off x="6091717" y="3194051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Samenwerking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CA3E66-1F4E-591C-D7EB-58F827188A60}"/>
              </a:ext>
            </a:extLst>
          </p:cNvPr>
          <p:cNvSpPr txBox="1">
            <a:spLocks/>
          </p:cNvSpPr>
          <p:nvPr/>
        </p:nvSpPr>
        <p:spPr>
          <a:xfrm>
            <a:off x="758563" y="3179325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Redactie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897065B-C2BE-2571-A7B4-D7B9ECE48C0D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FA115D-095E-5736-E5C5-E428F0BA9069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04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98E5A-0170-6EEB-B60F-AB4807F7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318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4400" dirty="0">
                <a:latin typeface="Euclid Circular A Trial Bold" panose="020B0804000000000000" pitchFamily="34" charset="0"/>
                <a:ea typeface="Gradient Comic ExtraBold" pitchFamily="50" charset="0"/>
                <a:cs typeface="Gradient Comic ExtraBold" pitchFamily="50" charset="0"/>
              </a:rPr>
              <a:t>“Ik denk dat lokale journalistiek belangrijk is, omdat het heel dicht bij de mensen staat. Je ziet ook een tendens dat mensen steeds meer over hun woon- en leefomgeving willen weten.”</a:t>
            </a:r>
            <a:endParaRPr lang="en-US" sz="4400" dirty="0">
              <a:latin typeface="Euclid Circular A Trial Bold" panose="020B0804000000000000" pitchFamily="34" charset="0"/>
              <a:ea typeface="Gradient Comic ExtraBold" pitchFamily="50" charset="0"/>
              <a:cs typeface="Gradient Comic ExtraBold" pitchFamily="50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6096000" y="514437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Rick den Besten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6096000" y="555071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latin typeface="Euclid Circular A Trial SmBd" panose="020B0704000000000000" pitchFamily="34" charset="0"/>
              </a:rPr>
              <a:t>Het </a:t>
            </a:r>
            <a:r>
              <a:rPr lang="nl-NL" sz="1800" dirty="0" err="1">
                <a:latin typeface="Euclid Circular A Trial SmBd" panose="020B0704000000000000" pitchFamily="34" charset="0"/>
              </a:rPr>
              <a:t>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3CF2C-6B93-8248-EEAF-6545A5676A14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BEF4E3-DF3E-977D-D5DC-C1D8199B5B5C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5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884" y="1413264"/>
            <a:ext cx="9536468" cy="406340"/>
          </a:xfrm>
        </p:spPr>
        <p:txBody>
          <a:bodyPr>
            <a:normAutofit/>
          </a:bodyPr>
          <a:lstStyle/>
          <a:p>
            <a:pPr algn="r"/>
            <a:r>
              <a:rPr lang="nl-NL" sz="1800" dirty="0">
                <a:latin typeface="Euclid Circular A Trial Light" panose="020B0304000000000000" pitchFamily="34" charset="0"/>
              </a:rPr>
              <a:t>Geen slachtoffers na instorten parkeergarage Nieuwegein, OVV start onderzoek</a:t>
            </a:r>
          </a:p>
        </p:txBody>
      </p:sp>
      <p:pic>
        <p:nvPicPr>
          <p:cNvPr id="5" name="Content Placeholder 4" descr="A building under construction with a crane&#10;&#10;Description automatically generated">
            <a:extLst>
              <a:ext uri="{FF2B5EF4-FFF2-40B4-BE49-F238E27FC236}">
                <a16:creationId xmlns:a16="http://schemas.microsoft.com/office/drawing/2014/main" id="{B436FF82-D79B-5A9C-130C-26F74BE70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2575"/>
            <a:ext cx="10515600" cy="4277439"/>
          </a:xfrm>
        </p:spPr>
      </p:pic>
      <p:pic>
        <p:nvPicPr>
          <p:cNvPr id="2052" name="Picture 4" descr="Deel parkeergarage bij ziekenhuis Nieuwegein ingestort, onduidelijk of er  slachtoffers zijn">
            <a:extLst>
              <a:ext uri="{FF2B5EF4-FFF2-40B4-BE49-F238E27FC236}">
                <a16:creationId xmlns:a16="http://schemas.microsoft.com/office/drawing/2014/main" id="{18F7B8D4-2C0B-6218-1A23-7D49C2233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5" b="27779"/>
          <a:stretch/>
        </p:blipFill>
        <p:spPr bwMode="auto">
          <a:xfrm>
            <a:off x="838200" y="1862575"/>
            <a:ext cx="10515600" cy="42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C2FE297-77DD-1792-1E34-CDE5C6BF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1996"/>
            <a:ext cx="761418" cy="2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566722-E539-CE13-D837-D5679D4AEEDA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23B1AF-7E4B-2796-DE3E-FD28FBBFF95E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B59080-1D95-0582-F952-BC6CB6A4B5F7}"/>
              </a:ext>
            </a:extLst>
          </p:cNvPr>
          <p:cNvSpPr txBox="1">
            <a:spLocks/>
          </p:cNvSpPr>
          <p:nvPr/>
        </p:nvSpPr>
        <p:spPr>
          <a:xfrm>
            <a:off x="-2241369" y="686638"/>
            <a:ext cx="109738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1200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26 Mei, 22:00</a:t>
            </a:r>
          </a:p>
        </p:txBody>
      </p:sp>
    </p:spTree>
    <p:extLst>
      <p:ext uri="{BB962C8B-B14F-4D97-AF65-F5344CB8AC3E}">
        <p14:creationId xmlns:p14="http://schemas.microsoft.com/office/powerpoint/2010/main" val="281287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798E5A-0170-6EEB-B60F-AB4807F7C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25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4400" dirty="0">
                <a:latin typeface="Euclid Circular A Trial Bold" panose="020B0804000000000000" pitchFamily="34" charset="0"/>
                <a:ea typeface="Gradient Comic ExtraBold" pitchFamily="50" charset="0"/>
                <a:cs typeface="Gradient Comic ExtraBold" pitchFamily="50" charset="0"/>
              </a:rPr>
              <a:t>“Het ging meteen los op de redactie. Iedereen vroeg</a:t>
            </a:r>
            <a:r>
              <a:rPr lang="nl-NL" sz="4400" b="1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:</a:t>
            </a:r>
            <a:r>
              <a:rPr lang="nl-NL" sz="4400" dirty="0">
                <a:latin typeface="Euclid Circular A Trial Bold" panose="020B0804000000000000" pitchFamily="34" charset="0"/>
                <a:ea typeface="Gradient Comic ExtraBold" pitchFamily="50" charset="0"/>
                <a:cs typeface="Gradient Comic ExtraBold" pitchFamily="50" charset="0"/>
              </a:rPr>
              <a:t> Kun je dit zo snel mogelijk oppakken</a:t>
            </a:r>
            <a:r>
              <a:rPr lang="nl-NL" sz="4400" b="1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?</a:t>
            </a:r>
            <a:r>
              <a:rPr lang="nl-NL" sz="4400" dirty="0">
                <a:latin typeface="Euclid Circular A Trial Bold" panose="020B0804000000000000" pitchFamily="34" charset="0"/>
                <a:ea typeface="Gradient Comic ExtraBold" pitchFamily="50" charset="0"/>
                <a:cs typeface="Gradient Comic ExtraBold" pitchFamily="50" charset="0"/>
              </a:rPr>
              <a:t> Het gebeurde ’s avonds, dus was een kwestie van wie kon opblijven om alles in de gaten te houden.” </a:t>
            </a:r>
            <a:endParaRPr lang="en-US" sz="4400" dirty="0">
              <a:latin typeface="Euclid Circular A Trial Bold" panose="020B0804000000000000" pitchFamily="34" charset="0"/>
              <a:ea typeface="Gradient Comic ExtraBold" pitchFamily="50" charset="0"/>
              <a:cs typeface="Gradient Comic ExtraBold" pitchFamily="50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6096000" y="514437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Loes van Straten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6096000" y="5550714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latin typeface="Euclid Circular A Trial SmBd" panose="020B0704000000000000" pitchFamily="34" charset="0"/>
              </a:rPr>
              <a:t>Het Zenderstreeknieuws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3162C-3F54-6DC2-0A62-40D2CF837888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923888-58CA-E571-163B-D0FC95B54E21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33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Conclusies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1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F78AED-D721-1801-3F9B-DC71DF1E7C99}"/>
              </a:ext>
            </a:extLst>
          </p:cNvPr>
          <p:cNvSpPr/>
          <p:nvPr/>
        </p:nvSpPr>
        <p:spPr>
          <a:xfrm>
            <a:off x="1188719" y="3644537"/>
            <a:ext cx="2606040" cy="418012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D1F937-B1E0-BBC9-37E4-57B7099F6B4E}"/>
              </a:ext>
            </a:extLst>
          </p:cNvPr>
          <p:cNvSpPr/>
          <p:nvPr/>
        </p:nvSpPr>
        <p:spPr>
          <a:xfrm>
            <a:off x="777240" y="3219994"/>
            <a:ext cx="4182292" cy="418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“Wat zijn de implicaties van een samenwerking van kleine regionale kranten, zoals het ‘Zenderstreeknieuws’, binnen een grotere entiteit zoals ‘Het </a:t>
            </a:r>
            <a:r>
              <a:rPr lang="nl-NL" sz="3200" dirty="0" err="1"/>
              <a:t>Kontakt</a:t>
            </a:r>
            <a:r>
              <a:rPr lang="nl-NL" sz="3200" dirty="0"/>
              <a:t>’, voor de functie van de lokale krant</a:t>
            </a:r>
            <a:r>
              <a:rPr lang="nl-NL" sz="3200" b="1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?</a:t>
            </a:r>
            <a:r>
              <a:rPr lang="nl-NL" sz="3200" dirty="0"/>
              <a:t>”</a:t>
            </a:r>
            <a:br>
              <a:rPr lang="nl-NL" sz="3200" dirty="0"/>
            </a:br>
            <a:endParaRPr lang="nl-NL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6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1295876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2400" dirty="0"/>
              <a:t>Conclusies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94AB4E-8BCA-3F32-FE39-FA8FBCE4B02D}"/>
              </a:ext>
            </a:extLst>
          </p:cNvPr>
          <p:cNvSpPr txBox="1">
            <a:spLocks/>
          </p:cNvSpPr>
          <p:nvPr/>
        </p:nvSpPr>
        <p:spPr>
          <a:xfrm>
            <a:off x="609054" y="3185319"/>
            <a:ext cx="10973889" cy="1965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nl-NL" sz="3200" dirty="0"/>
              <a:t>Samenwerking van kleine regionale kranten binnen grotere entiteiten heeft zowel positieve als uitdagende implicaties voor de functie van de lokale krant.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nl-NL" sz="3200" dirty="0"/>
          </a:p>
          <a:p>
            <a:pPr lvl="1">
              <a:spcAft>
                <a:spcPts val="800"/>
              </a:spcAft>
            </a:pPr>
            <a:r>
              <a:rPr lang="nl-NL" sz="1600" b="1" kern="100" dirty="0">
                <a:solidFill>
                  <a:schemeClr val="accent1"/>
                </a:solidFill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+</a:t>
            </a:r>
            <a:r>
              <a:rPr lang="nl-NL" sz="1600" kern="100" dirty="0">
                <a:effectLst/>
                <a:latin typeface="Euclid Circular A Trial" panose="020B0504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Synergievoordelen, versterkte financiële en operationele basis. </a:t>
            </a:r>
          </a:p>
          <a:p>
            <a:pPr lvl="1">
              <a:spcAft>
                <a:spcPts val="800"/>
              </a:spcAft>
            </a:pPr>
            <a:r>
              <a:rPr lang="nl-NL" sz="2400" b="1" kern="100" dirty="0">
                <a:solidFill>
                  <a:srgbClr val="FF33CC"/>
                </a:solidFill>
                <a:effectLst/>
                <a:latin typeface="Euclid Circular A Trial" panose="020B0504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nl-NL" sz="1600" kern="100" dirty="0">
                <a:effectLst/>
                <a:latin typeface="Euclid Circular A Trial" panose="020B0504000000000000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Uitdagingen om de relevantie en impact van lokale kranten te behouden.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nl-NL" sz="18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nl-NL" sz="1600" kern="100" dirty="0">
                <a:latin typeface="Euclid Circular A Trial" panose="020B0504000000000000" pitchFamily="34" charset="0"/>
                <a:ea typeface="Civil Premium" pitchFamily="50" charset="0"/>
                <a:cs typeface="Civil Premium" pitchFamily="50" charset="0"/>
              </a:rPr>
              <a:t>Advies</a:t>
            </a:r>
            <a:r>
              <a:rPr lang="nl-NL" sz="1600" b="1" kern="100" dirty="0">
                <a:latin typeface="Civil Premium" pitchFamily="50" charset="0"/>
                <a:ea typeface="Civil Premium" pitchFamily="50" charset="0"/>
                <a:cs typeface="Civil Premium" pitchFamily="50" charset="0"/>
              </a:rPr>
              <a:t>:</a:t>
            </a:r>
            <a:r>
              <a:rPr lang="nl-NL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hiervoor zijn a</a:t>
            </a:r>
            <a:r>
              <a:rPr lang="nl-NL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anpassingsvermogen en innovatie essentieel</a:t>
            </a:r>
            <a:endParaRPr lang="en-NL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567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827C-85AA-97A9-4E1E-83F9FAD27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59EDA0-AA0E-ED13-8BD0-85ED7164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454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Theoretisch Kader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8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-up of a printing machine&#10;&#10;Description automatically generated">
            <a:extLst>
              <a:ext uri="{FF2B5EF4-FFF2-40B4-BE49-F238E27FC236}">
                <a16:creationId xmlns:a16="http://schemas.microsoft.com/office/drawing/2014/main" id="{13314ABB-45BF-C432-6CB8-0556EA513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bright="-6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14" b="26283"/>
          <a:stretch/>
        </p:blipFill>
        <p:spPr>
          <a:xfrm>
            <a:off x="761418" y="1859400"/>
            <a:ext cx="10589526" cy="3985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359" y="1284349"/>
            <a:ext cx="4171223" cy="406340"/>
          </a:xfrm>
        </p:spPr>
        <p:txBody>
          <a:bodyPr>
            <a:normAutofit/>
          </a:bodyPr>
          <a:lstStyle/>
          <a:p>
            <a:pPr algn="r"/>
            <a:r>
              <a:rPr lang="nl-NL" sz="1800" dirty="0">
                <a:latin typeface="Euclid Circular A Trial Light" panose="020B0304000000000000" pitchFamily="34" charset="0"/>
              </a:rPr>
              <a:t>Hoofdstukken – Theoretisch Kader</a:t>
            </a:r>
            <a:endParaRPr lang="en-US" sz="1800" dirty="0">
              <a:latin typeface="Euclid Circular A Trial Light" panose="020B030400000000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B0170A-B59D-A8F2-40CA-0CA3F9E729E0}"/>
              </a:ext>
            </a:extLst>
          </p:cNvPr>
          <p:cNvSpPr txBox="1">
            <a:spLocks/>
          </p:cNvSpPr>
          <p:nvPr/>
        </p:nvSpPr>
        <p:spPr>
          <a:xfrm>
            <a:off x="6091718" y="1853762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Vormgeving voor samenwerking van de Lokale Krant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8F985C-B19A-1F19-99A9-2F09354021A9}"/>
              </a:ext>
            </a:extLst>
          </p:cNvPr>
          <p:cNvSpPr txBox="1">
            <a:spLocks/>
          </p:cNvSpPr>
          <p:nvPr/>
        </p:nvSpPr>
        <p:spPr>
          <a:xfrm>
            <a:off x="755708" y="1853762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Lokale Journalistiek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56DBA3-0777-E11C-CDCB-36D9488A7586}"/>
              </a:ext>
            </a:extLst>
          </p:cNvPr>
          <p:cNvSpPr txBox="1">
            <a:spLocks/>
          </p:cNvSpPr>
          <p:nvPr/>
        </p:nvSpPr>
        <p:spPr>
          <a:xfrm>
            <a:off x="6091717" y="3194051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Financiële impact van een samenwerking op de lokale krant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5D2A8B-0834-4192-823C-84D0A6675330}"/>
              </a:ext>
            </a:extLst>
          </p:cNvPr>
          <p:cNvSpPr txBox="1">
            <a:spLocks/>
          </p:cNvSpPr>
          <p:nvPr/>
        </p:nvSpPr>
        <p:spPr>
          <a:xfrm>
            <a:off x="755707" y="4519614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Andere oplossingen voor problemen lokale krant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CA3E66-1F4E-591C-D7EB-58F827188A60}"/>
              </a:ext>
            </a:extLst>
          </p:cNvPr>
          <p:cNvSpPr txBox="1">
            <a:spLocks/>
          </p:cNvSpPr>
          <p:nvPr/>
        </p:nvSpPr>
        <p:spPr>
          <a:xfrm>
            <a:off x="758563" y="3179325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Impact van een samenwerking op de samenstelling van de lokale krant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3C94A70-594B-8D59-6ED8-6DE0E8EFE3F5}"/>
              </a:ext>
            </a:extLst>
          </p:cNvPr>
          <p:cNvSpPr txBox="1">
            <a:spLocks/>
          </p:cNvSpPr>
          <p:nvPr/>
        </p:nvSpPr>
        <p:spPr>
          <a:xfrm>
            <a:off x="6096000" y="4507351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Samenvatting Theoretisch Kader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897065B-C2BE-2571-A7B4-D7B9ECE48C0D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FA115D-095E-5736-E5C5-E428F0BA9069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1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7AEBD2-F738-B938-CB6C-03C6A91015A6}"/>
              </a:ext>
            </a:extLst>
          </p:cNvPr>
          <p:cNvSpPr/>
          <p:nvPr/>
        </p:nvSpPr>
        <p:spPr>
          <a:xfrm>
            <a:off x="1112519" y="2561762"/>
            <a:ext cx="1960881" cy="352888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A6345-D37C-DA43-44BE-B23DBAB30880}"/>
              </a:ext>
            </a:extLst>
          </p:cNvPr>
          <p:cNvSpPr/>
          <p:nvPr/>
        </p:nvSpPr>
        <p:spPr>
          <a:xfrm>
            <a:off x="8699499" y="2146299"/>
            <a:ext cx="1644651" cy="3900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DAF9-687D-8E04-A8A1-33003AB5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50" y="2095499"/>
            <a:ext cx="10515600" cy="4011613"/>
          </a:xfrm>
        </p:spPr>
        <p:txBody>
          <a:bodyPr>
            <a:normAutofit fontScale="92500"/>
          </a:bodyPr>
          <a:lstStyle/>
          <a:p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Samenwerking tussen lokale kranten kan kwaliteit en kwantiteit van berichtgeving verbeteren</a:t>
            </a:r>
          </a:p>
          <a:p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Nodig om toekomst lokale journalistiek te waarborgen</a:t>
            </a:r>
          </a:p>
          <a:p>
            <a:pPr marL="0" indent="0">
              <a:buNone/>
            </a:pPr>
            <a:endParaRPr lang="nl-BE" sz="3200" dirty="0">
              <a:latin typeface="Euclid Circular A Trial SmBd" panose="020B0704000000000000" pitchFamily="34" charset="0"/>
              <a:ea typeface="+mj-ea"/>
              <a:cs typeface="+mj-cs"/>
            </a:endParaRP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/>
              <a:t>Topiclijst met deze vindingen </a:t>
            </a:r>
            <a:r>
              <a:rPr lang="nl-B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 meer)</a:t>
            </a:r>
            <a:r>
              <a:rPr lang="nl-BE" sz="2000" dirty="0"/>
              <a:t> opgesteld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9792F3-924E-7DC4-8C1E-A020C14C8405}"/>
              </a:ext>
            </a:extLst>
          </p:cNvPr>
          <p:cNvSpPr txBox="1">
            <a:spLocks/>
          </p:cNvSpPr>
          <p:nvPr/>
        </p:nvSpPr>
        <p:spPr>
          <a:xfrm>
            <a:off x="3467100" y="1027908"/>
            <a:ext cx="5257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nl-NL" sz="2000" dirty="0"/>
              <a:t>Samenvatting Theoretisch Kader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EB0DEE-BA50-5C59-557A-E965BC566D82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DECDF-66CF-8AC9-91FB-E17151D55E7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77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6040-3FA4-5ADF-C3DB-3C072C55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2766218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Methode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44EB1C-081C-2C72-9C9E-39EE6947D711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FE021A-263A-46C6-A62C-710C2A0C35C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FAD1-18F2-1F0B-67C7-F6B5553D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5" y="1015767"/>
            <a:ext cx="10973889" cy="1325563"/>
          </a:xfrm>
        </p:spPr>
        <p:txBody>
          <a:bodyPr>
            <a:noAutofit/>
          </a:bodyPr>
          <a:lstStyle/>
          <a:p>
            <a:pPr algn="ctr"/>
            <a:r>
              <a:rPr lang="nl-NL" sz="3200" dirty="0"/>
              <a:t>Methode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DAF9-687D-8E04-A8A1-33003AB5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50" y="2095499"/>
            <a:ext cx="10515600" cy="401161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nl-BE" sz="2000" dirty="0">
                <a:latin typeface="Euclid Circular A Trial SmBd" panose="020B0704000000000000" pitchFamily="34" charset="0"/>
                <a:ea typeface="+mj-ea"/>
                <a:cs typeface="+mj-cs"/>
              </a:rPr>
              <a:t>Semigestructureerde diepte-interviews</a:t>
            </a:r>
            <a:r>
              <a:rPr lang="nl-B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(n=6)</a:t>
            </a:r>
          </a:p>
          <a:p>
            <a:pPr marL="0" indent="0">
              <a:spcBef>
                <a:spcPct val="0"/>
              </a:spcBef>
              <a:buNone/>
            </a:pPr>
            <a:endParaRPr lang="nl-BE" sz="2000" dirty="0">
              <a:latin typeface="Euclid Circular A Trial SmBd" panose="020B0704000000000000" pitchFamily="34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nl-BE" sz="2000" dirty="0">
                <a:latin typeface="Euclid Circular A Trial SmBd" panose="020B0704000000000000" pitchFamily="34" charset="0"/>
                <a:ea typeface="+mj-ea"/>
                <a:cs typeface="+mj-cs"/>
              </a:rPr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Transcriberen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Open coderen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Axiaal coderen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3200" dirty="0">
                <a:latin typeface="Euclid Circular A Trial SmBd" panose="020B0704000000000000" pitchFamily="34" charset="0"/>
                <a:ea typeface="+mj-ea"/>
                <a:cs typeface="+mj-cs"/>
              </a:rPr>
              <a:t>Opstellen in categorieën</a:t>
            </a:r>
          </a:p>
          <a:p>
            <a:pPr marL="0" indent="0">
              <a:buNone/>
            </a:pPr>
            <a:endParaRPr lang="nl-BE" sz="3200" dirty="0">
              <a:latin typeface="Euclid Circular A Trial SmBd" panose="020B0704000000000000" pitchFamily="34" charset="0"/>
              <a:ea typeface="+mj-ea"/>
              <a:cs typeface="+mj-cs"/>
            </a:endParaRP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EB0DEE-BA50-5C59-557A-E965BC566D82}"/>
              </a:ext>
            </a:extLst>
          </p:cNvPr>
          <p:cNvSpPr txBox="1">
            <a:spLocks/>
          </p:cNvSpPr>
          <p:nvPr/>
        </p:nvSpPr>
        <p:spPr>
          <a:xfrm>
            <a:off x="8382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uclid Circular A Trial SmBd" panose="020B0704000000000000" pitchFamily="34" charset="0"/>
                <a:ea typeface="+mj-ea"/>
                <a:cs typeface="+mj-cs"/>
              </a:defRPr>
            </a:lvl1pPr>
          </a:lstStyle>
          <a:p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Jort Siemes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DECDF-66CF-8AC9-91FB-E17151D55E7B}"/>
              </a:ext>
            </a:extLst>
          </p:cNvPr>
          <p:cNvSpPr txBox="1">
            <a:spLocks/>
          </p:cNvSpPr>
          <p:nvPr/>
        </p:nvSpPr>
        <p:spPr>
          <a:xfrm>
            <a:off x="6096000" y="237327"/>
            <a:ext cx="52578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>
                <a:solidFill>
                  <a:schemeClr val="tx2">
                    <a:lumMod val="75000"/>
                  </a:schemeClr>
                </a:solidFill>
                <a:latin typeface="Euclid Circular A Trial Light" panose="020B0304000000000000" pitchFamily="34" charset="0"/>
              </a:rPr>
              <a:t>Schakelscriptie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Euclid Circular A Trial Light" panose="020B0304000000000000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57746E-93C0-8042-2378-33057D06B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64313"/>
              </p:ext>
            </p:extLst>
          </p:nvPr>
        </p:nvGraphicFramePr>
        <p:xfrm>
          <a:off x="6579870" y="2192844"/>
          <a:ext cx="4767580" cy="1384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7830">
                  <a:extLst>
                    <a:ext uri="{9D8B030D-6E8A-4147-A177-3AD203B41FA5}">
                      <a16:colId xmlns:a16="http://schemas.microsoft.com/office/drawing/2014/main" val="148798067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813234213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663505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1400" b="1" kern="100" dirty="0">
                          <a:solidFill>
                            <a:schemeClr val="lt1"/>
                          </a:solidFill>
                          <a:effectLst/>
                          <a:latin typeface="Euclid Circular A Trial" panose="020B0504000000000000" pitchFamily="34" charset="0"/>
                          <a:ea typeface="+mn-ea"/>
                          <a:cs typeface="+mn-cs"/>
                        </a:rPr>
                        <a:t>Medium</a:t>
                      </a:r>
                      <a:endParaRPr lang="en-NL" sz="1100" b="1" kern="100" dirty="0">
                        <a:solidFill>
                          <a:schemeClr val="lt1"/>
                        </a:solidFill>
                        <a:effectLst/>
                        <a:latin typeface="Euclid Circular A Trial" panose="020B0504000000000000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1400" b="1" kern="100" dirty="0">
                          <a:solidFill>
                            <a:schemeClr val="lt1"/>
                          </a:solidFill>
                          <a:effectLst/>
                          <a:latin typeface="Euclid Circular A Trial" panose="020B0504000000000000" pitchFamily="34" charset="0"/>
                          <a:ea typeface="+mn-ea"/>
                          <a:cs typeface="+mn-cs"/>
                        </a:rPr>
                        <a:t>Naam</a:t>
                      </a:r>
                      <a:endParaRPr lang="en-NL" sz="1400" b="1" kern="100" dirty="0">
                        <a:solidFill>
                          <a:schemeClr val="lt1"/>
                        </a:solidFill>
                        <a:effectLst/>
                        <a:latin typeface="Euclid Circular A Trial" panose="020B0504000000000000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1400" b="1" kern="100" dirty="0">
                          <a:solidFill>
                            <a:schemeClr val="lt1"/>
                          </a:solidFill>
                          <a:effectLst/>
                          <a:latin typeface="Euclid Circular A Trial" panose="020B0504000000000000" pitchFamily="34" charset="0"/>
                          <a:ea typeface="+mn-ea"/>
                          <a:cs typeface="+mn-cs"/>
                        </a:rPr>
                        <a:t>Functie</a:t>
                      </a:r>
                      <a:endParaRPr lang="en-NL" sz="1400" b="1" kern="100" dirty="0">
                        <a:solidFill>
                          <a:schemeClr val="lt1"/>
                        </a:solidFill>
                        <a:effectLst/>
                        <a:latin typeface="Euclid Circular A Trial" panose="020B0504000000000000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7762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Leids Nieuwsblad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Maarten Koop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>
                          <a:effectLst/>
                          <a:latin typeface="Euclid Circular A Trial" panose="020B0504000000000000" pitchFamily="34" charset="0"/>
                        </a:rPr>
                        <a:t>Eindredacteur</a:t>
                      </a:r>
                      <a:endParaRPr lang="en-NL" sz="900" kern="10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4703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Leids Nieuwsblad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Hans Schuurman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>
                          <a:effectLst/>
                          <a:latin typeface="Euclid Circular A Trial" panose="020B0504000000000000" pitchFamily="34" charset="0"/>
                        </a:rPr>
                        <a:t>Journalist</a:t>
                      </a:r>
                      <a:endParaRPr lang="en-NL" sz="900" kern="10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4334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Het </a:t>
                      </a:r>
                      <a:r>
                        <a:rPr lang="nl-NL" sz="900" kern="100" dirty="0" err="1">
                          <a:effectLst/>
                          <a:latin typeface="Euclid Circular A Trial" panose="020B0504000000000000" pitchFamily="34" charset="0"/>
                        </a:rPr>
                        <a:t>Kontakt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Rick den Besten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Hoofdredacteur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454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>
                          <a:effectLst/>
                          <a:latin typeface="Euclid Circular A Trial" panose="020B0504000000000000" pitchFamily="34" charset="0"/>
                        </a:rPr>
                        <a:t>Het Zenderstreeknieuws</a:t>
                      </a:r>
                      <a:endParaRPr lang="en-NL" sz="900" kern="10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Loes van Straten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Redacteur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7341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>
                          <a:effectLst/>
                          <a:latin typeface="Euclid Circular A Trial" panose="020B0504000000000000" pitchFamily="34" charset="0"/>
                        </a:rPr>
                        <a:t>Het Zenderstreeknieuws</a:t>
                      </a:r>
                      <a:endParaRPr lang="en-NL" sz="900" kern="10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Linda de Kort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Redacteur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53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 err="1">
                          <a:effectLst/>
                          <a:latin typeface="Euclid Circular A Trial" panose="020B0504000000000000" pitchFamily="34" charset="0"/>
                        </a:rPr>
                        <a:t>Vijfheerenlanden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Gertjan den Ouden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nl-NL" sz="900" kern="100" dirty="0">
                          <a:effectLst/>
                          <a:latin typeface="Euclid Circular A Trial" panose="020B0504000000000000" pitchFamily="34" charset="0"/>
                        </a:rPr>
                        <a:t>Eindredacteur</a:t>
                      </a:r>
                      <a:endParaRPr lang="en-NL" sz="900" kern="100" dirty="0">
                        <a:effectLst/>
                        <a:latin typeface="Euclid Circular A Trial" panose="020B0504000000000000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058310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4CC71091-2C31-152C-C37F-75C8A1AF7C59}"/>
              </a:ext>
            </a:extLst>
          </p:cNvPr>
          <p:cNvSpPr txBox="1">
            <a:spLocks/>
          </p:cNvSpPr>
          <p:nvPr/>
        </p:nvSpPr>
        <p:spPr>
          <a:xfrm>
            <a:off x="-328295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Onderzoeksobject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BE7361-8270-A3E6-6290-F2EC94FCD860}"/>
              </a:ext>
            </a:extLst>
          </p:cNvPr>
          <p:cNvSpPr/>
          <p:nvPr/>
        </p:nvSpPr>
        <p:spPr>
          <a:xfrm>
            <a:off x="5939631" y="4940300"/>
            <a:ext cx="5715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FC3716-118B-A3C9-8C5A-2A2497FBF0C9}"/>
              </a:ext>
            </a:extLst>
          </p:cNvPr>
          <p:cNvSpPr/>
          <p:nvPr/>
        </p:nvSpPr>
        <p:spPr>
          <a:xfrm>
            <a:off x="6070079" y="4940300"/>
            <a:ext cx="5715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1285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FE692-5CF5-E298-346E-0975DB88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760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Onderzoeksobject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58" name="Teardrop 57">
            <a:extLst>
              <a:ext uri="{FF2B5EF4-FFF2-40B4-BE49-F238E27FC236}">
                <a16:creationId xmlns:a16="http://schemas.microsoft.com/office/drawing/2014/main" id="{2B8B23BF-FF76-DA0C-E211-77B036D2B253}"/>
              </a:ext>
            </a:extLst>
          </p:cNvPr>
          <p:cNvSpPr/>
          <p:nvPr/>
        </p:nvSpPr>
        <p:spPr>
          <a:xfrm rot="8100000">
            <a:off x="5085426" y="1338897"/>
            <a:ext cx="179647" cy="179647"/>
          </a:xfrm>
          <a:prstGeom prst="teardrop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4026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FE692-5CF5-E298-346E-0975DB88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1560" y="-7463492"/>
            <a:ext cx="31670272" cy="183810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D26337-D5B9-8934-C673-1A3500936850}"/>
              </a:ext>
            </a:extLst>
          </p:cNvPr>
          <p:cNvSpPr txBox="1">
            <a:spLocks/>
          </p:cNvSpPr>
          <p:nvPr/>
        </p:nvSpPr>
        <p:spPr>
          <a:xfrm>
            <a:off x="838200" y="562809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Onderzoeksobject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97BC7D-10E7-331B-1923-6D131CE54133}"/>
              </a:ext>
            </a:extLst>
          </p:cNvPr>
          <p:cNvSpPr txBox="1">
            <a:spLocks/>
          </p:cNvSpPr>
          <p:nvPr/>
        </p:nvSpPr>
        <p:spPr>
          <a:xfrm>
            <a:off x="838200" y="6034438"/>
            <a:ext cx="10515600" cy="40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latin typeface="Euclid Circular A Trial SmBd" panose="020B0704000000000000" pitchFamily="34" charset="0"/>
              </a:rPr>
              <a:t>HET KONTAKT</a:t>
            </a:r>
            <a:endParaRPr lang="en-US" sz="1800" dirty="0">
              <a:latin typeface="Euclid Circular A Trial SmBd" panose="020B0704000000000000" pitchFamily="34" charset="0"/>
            </a:endParaRPr>
          </a:p>
        </p:txBody>
      </p:sp>
      <p:pic>
        <p:nvPicPr>
          <p:cNvPr id="10" name="Picture 9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834F39-0401-8C57-5AFA-54BFC83FE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2" y="529385"/>
            <a:ext cx="1867457" cy="1387254"/>
          </a:xfrm>
          <a:prstGeom prst="rect">
            <a:avLst/>
          </a:prstGeom>
        </p:spPr>
      </p:pic>
      <p:pic>
        <p:nvPicPr>
          <p:cNvPr id="12" name="Picture 1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3218B459-384E-B7EC-B50B-4DCC556E6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68" y="1690690"/>
            <a:ext cx="2033223" cy="1894523"/>
          </a:xfrm>
          <a:prstGeom prst="rect">
            <a:avLst/>
          </a:prstGeom>
        </p:spPr>
      </p:pic>
      <p:pic>
        <p:nvPicPr>
          <p:cNvPr id="14" name="Picture 13" descr="A black and white outline of a country&#10;&#10;Description automatically generated">
            <a:extLst>
              <a:ext uri="{FF2B5EF4-FFF2-40B4-BE49-F238E27FC236}">
                <a16:creationId xmlns:a16="http://schemas.microsoft.com/office/drawing/2014/main" id="{C0D75FBC-2AEF-717A-CE9C-F237B51D4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710152"/>
            <a:ext cx="2072601" cy="1921022"/>
          </a:xfrm>
          <a:prstGeom prst="rect">
            <a:avLst/>
          </a:prstGeom>
        </p:spPr>
      </p:pic>
      <p:pic>
        <p:nvPicPr>
          <p:cNvPr id="16" name="Picture 15" descr="A black and white outline of a heart&#10;&#10;Description automatically generated">
            <a:extLst>
              <a:ext uri="{FF2B5EF4-FFF2-40B4-BE49-F238E27FC236}">
                <a16:creationId xmlns:a16="http://schemas.microsoft.com/office/drawing/2014/main" id="{81371F4C-BB2B-2806-832E-C7BEFFAFB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68" y="1861615"/>
            <a:ext cx="613593" cy="927059"/>
          </a:xfrm>
          <a:prstGeom prst="rect">
            <a:avLst/>
          </a:prstGeom>
        </p:spPr>
      </p:pic>
      <p:pic>
        <p:nvPicPr>
          <p:cNvPr id="18" name="Picture 1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7112707E-3607-D8CD-E63B-551123A5F7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76" y="2149286"/>
            <a:ext cx="863699" cy="640271"/>
          </a:xfrm>
          <a:prstGeom prst="rect">
            <a:avLst/>
          </a:prstGeom>
        </p:spPr>
      </p:pic>
      <p:pic>
        <p:nvPicPr>
          <p:cNvPr id="20" name="Picture 19" descr="A white outline of a map&#10;&#10;Description automatically generated">
            <a:extLst>
              <a:ext uri="{FF2B5EF4-FFF2-40B4-BE49-F238E27FC236}">
                <a16:creationId xmlns:a16="http://schemas.microsoft.com/office/drawing/2014/main" id="{A7A15D07-116E-D1EF-C2CE-BA8D1E5E3D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80" y="3130960"/>
            <a:ext cx="750317" cy="860364"/>
          </a:xfrm>
          <a:prstGeom prst="rect">
            <a:avLst/>
          </a:prstGeom>
        </p:spPr>
      </p:pic>
      <p:pic>
        <p:nvPicPr>
          <p:cNvPr id="22" name="Picture 21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89196380-2E11-0E64-E203-4E9BB0987C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12" y="2412947"/>
            <a:ext cx="2732447" cy="1800351"/>
          </a:xfrm>
          <a:prstGeom prst="rect">
            <a:avLst/>
          </a:prstGeom>
        </p:spPr>
      </p:pic>
      <p:pic>
        <p:nvPicPr>
          <p:cNvPr id="24" name="Picture 23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5FF58448-4DB9-2817-4627-D3B59B7E81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23" y="4290908"/>
            <a:ext cx="994365" cy="850947"/>
          </a:xfrm>
          <a:prstGeom prst="rect">
            <a:avLst/>
          </a:prstGeom>
        </p:spPr>
      </p:pic>
      <p:pic>
        <p:nvPicPr>
          <p:cNvPr id="26" name="Picture 25" descr="A black and white line&#10;&#10;Description automatically generated">
            <a:extLst>
              <a:ext uri="{FF2B5EF4-FFF2-40B4-BE49-F238E27FC236}">
                <a16:creationId xmlns:a16="http://schemas.microsoft.com/office/drawing/2014/main" id="{B7423977-A5A6-6D49-C89D-8D6011A399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73" y="3390969"/>
            <a:ext cx="3325827" cy="1587754"/>
          </a:xfrm>
          <a:prstGeom prst="rect">
            <a:avLst/>
          </a:prstGeom>
        </p:spPr>
      </p:pic>
      <p:pic>
        <p:nvPicPr>
          <p:cNvPr id="28" name="Picture 27" descr="A black and white outline of a map&#10;&#10;Description automatically generated">
            <a:extLst>
              <a:ext uri="{FF2B5EF4-FFF2-40B4-BE49-F238E27FC236}">
                <a16:creationId xmlns:a16="http://schemas.microsoft.com/office/drawing/2014/main" id="{C66D65DE-8D2C-7BE6-00E9-7743DF468C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43" y="3036472"/>
            <a:ext cx="979448" cy="792741"/>
          </a:xfrm>
          <a:prstGeom prst="rect">
            <a:avLst/>
          </a:prstGeom>
        </p:spPr>
      </p:pic>
      <p:pic>
        <p:nvPicPr>
          <p:cNvPr id="30" name="Picture 29" descr="A black and white map&#10;&#10;Description automatically generated">
            <a:extLst>
              <a:ext uri="{FF2B5EF4-FFF2-40B4-BE49-F238E27FC236}">
                <a16:creationId xmlns:a16="http://schemas.microsoft.com/office/drawing/2014/main" id="{4811FE73-09D5-388A-8955-9E17E31344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50" y="2985138"/>
            <a:ext cx="2768291" cy="1726362"/>
          </a:xfrm>
          <a:prstGeom prst="rect">
            <a:avLst/>
          </a:prstGeom>
        </p:spPr>
      </p:pic>
      <p:pic>
        <p:nvPicPr>
          <p:cNvPr id="32" name="Picture 31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A00D1B5D-2D42-4D08-0E8F-454A339AFE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61" y="3612142"/>
            <a:ext cx="3386027" cy="171138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65D7927-81E3-BF90-AA30-8B3843444061}"/>
              </a:ext>
            </a:extLst>
          </p:cNvPr>
          <p:cNvSpPr/>
          <p:nvPr/>
        </p:nvSpPr>
        <p:spPr>
          <a:xfrm>
            <a:off x="-411009" y="417222"/>
            <a:ext cx="1952385" cy="3727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2B85F0-2EB8-7C3E-0D7A-6C8CBA27E4FB}"/>
              </a:ext>
            </a:extLst>
          </p:cNvPr>
          <p:cNvSpPr txBox="1"/>
          <p:nvPr/>
        </p:nvSpPr>
        <p:spPr>
          <a:xfrm>
            <a:off x="139739" y="50259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Alblasserwaard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700287-C5F1-2D9D-C97C-439893E8AA6B}"/>
              </a:ext>
            </a:extLst>
          </p:cNvPr>
          <p:cNvSpPr txBox="1"/>
          <p:nvPr/>
        </p:nvSpPr>
        <p:spPr>
          <a:xfrm>
            <a:off x="139739" y="779589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Altena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B2118B-1E52-E016-785D-46B402ADB958}"/>
              </a:ext>
            </a:extLst>
          </p:cNvPr>
          <p:cNvSpPr txBox="1"/>
          <p:nvPr/>
        </p:nvSpPr>
        <p:spPr>
          <a:xfrm>
            <a:off x="139739" y="105658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Culemborge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619F68-D7AA-16B5-F6AD-7AC172B2EB46}"/>
              </a:ext>
            </a:extLst>
          </p:cNvPr>
          <p:cNvSpPr txBox="1"/>
          <p:nvPr/>
        </p:nvSpPr>
        <p:spPr>
          <a:xfrm>
            <a:off x="135851" y="133605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Goudse</a:t>
            </a:r>
            <a:r>
              <a:rPr lang="en-US" sz="900" dirty="0">
                <a:latin typeface="Euclid Circular A Trial" panose="020B0504000000000000" pitchFamily="34" charset="0"/>
              </a:rPr>
              <a:t> Post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D47CF0-6A51-B02A-C36E-A94C3FBD7ECB}"/>
              </a:ext>
            </a:extLst>
          </p:cNvPr>
          <p:cNvSpPr txBox="1"/>
          <p:nvPr/>
        </p:nvSpPr>
        <p:spPr>
          <a:xfrm>
            <a:off x="135851" y="16105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IJssel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en</a:t>
            </a:r>
            <a:r>
              <a:rPr lang="en-US" sz="900" dirty="0">
                <a:latin typeface="Euclid Circular A Trial" panose="020B0504000000000000" pitchFamily="34" charset="0"/>
              </a:rPr>
              <a:t> </a:t>
            </a:r>
            <a:r>
              <a:rPr lang="en-US" sz="900" dirty="0" err="1">
                <a:latin typeface="Euclid Circular A Trial" panose="020B0504000000000000" pitchFamily="34" charset="0"/>
              </a:rPr>
              <a:t>Lekstreek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1AC97C-FA28-6AB8-069F-016976488406}"/>
              </a:ext>
            </a:extLst>
          </p:cNvPr>
          <p:cNvSpPr txBox="1"/>
          <p:nvPr/>
        </p:nvSpPr>
        <p:spPr>
          <a:xfrm>
            <a:off x="139739" y="1860386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Klaroen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DE3486-8285-8B10-B49B-205FA1649D6D}"/>
              </a:ext>
            </a:extLst>
          </p:cNvPr>
          <p:cNvSpPr txBox="1"/>
          <p:nvPr/>
        </p:nvSpPr>
        <p:spPr>
          <a:xfrm>
            <a:off x="139739" y="2137385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Krimpenerwaard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281258-E474-762E-2C54-09BD5308F258}"/>
              </a:ext>
            </a:extLst>
          </p:cNvPr>
          <p:cNvSpPr txBox="1"/>
          <p:nvPr/>
        </p:nvSpPr>
        <p:spPr>
          <a:xfrm>
            <a:off x="139739" y="2414384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De </a:t>
            </a:r>
            <a:r>
              <a:rPr lang="en-US" sz="900" dirty="0" err="1">
                <a:latin typeface="Euclid Circular A Trial" panose="020B0504000000000000" pitchFamily="34" charset="0"/>
              </a:rPr>
              <a:t>Molenkruier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61577A-5484-1A80-8CB0-EBF4201B7541}"/>
              </a:ext>
            </a:extLst>
          </p:cNvPr>
          <p:cNvSpPr txBox="1"/>
          <p:nvPr/>
        </p:nvSpPr>
        <p:spPr>
          <a:xfrm>
            <a:off x="135851" y="2693851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Tiel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59658B-9E4D-66E9-B6D4-0E7F3F6EF080}"/>
              </a:ext>
            </a:extLst>
          </p:cNvPr>
          <p:cNvSpPr txBox="1"/>
          <p:nvPr/>
        </p:nvSpPr>
        <p:spPr>
          <a:xfrm>
            <a:off x="135851" y="2968382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Vijfheerenlanden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A81A3D-3BF6-344C-BE62-9BC9DD642DFD}"/>
              </a:ext>
            </a:extLst>
          </p:cNvPr>
          <p:cNvSpPr txBox="1"/>
          <p:nvPr/>
        </p:nvSpPr>
        <p:spPr>
          <a:xfrm>
            <a:off x="147476" y="3247360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Euclid Circular A Trial" panose="020B0504000000000000" pitchFamily="34" charset="0"/>
              </a:rPr>
              <a:t>West </a:t>
            </a:r>
            <a:r>
              <a:rPr lang="en-US" sz="900" dirty="0" err="1">
                <a:latin typeface="Euclid Circular A Trial" panose="020B0504000000000000" pitchFamily="34" charset="0"/>
              </a:rPr>
              <a:t>betuwe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EAEBB1-1327-226F-4A1F-C5BB435495F0}"/>
              </a:ext>
            </a:extLst>
          </p:cNvPr>
          <p:cNvSpPr txBox="1"/>
          <p:nvPr/>
        </p:nvSpPr>
        <p:spPr>
          <a:xfrm>
            <a:off x="143588" y="3526827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Woerdense</a:t>
            </a:r>
            <a:r>
              <a:rPr lang="en-US" sz="900" dirty="0">
                <a:latin typeface="Euclid Circular A Trial" panose="020B0504000000000000" pitchFamily="34" charset="0"/>
              </a:rPr>
              <a:t> Courant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E6285D-B07B-0719-0D47-BBE1776EE374}"/>
              </a:ext>
            </a:extLst>
          </p:cNvPr>
          <p:cNvSpPr txBox="1"/>
          <p:nvPr/>
        </p:nvSpPr>
        <p:spPr>
          <a:xfrm>
            <a:off x="143588" y="3801358"/>
            <a:ext cx="1396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Euclid Circular A Trial" panose="020B0504000000000000" pitchFamily="34" charset="0"/>
              </a:rPr>
              <a:t>Zenderstreeknieuws</a:t>
            </a:r>
            <a:endParaRPr lang="en-NL" sz="900" dirty="0">
              <a:latin typeface="Euclid Circular A Trial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09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0" grpId="0"/>
      <p:bldP spid="61" grpId="0"/>
      <p:bldP spid="62" grpId="0"/>
      <p:bldP spid="63" grpId="0"/>
      <p:bldP spid="64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307</TotalTime>
  <Words>590</Words>
  <Application>Microsoft Office PowerPoint</Application>
  <PresentationFormat>Widescreen</PresentationFormat>
  <Paragraphs>233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Arial</vt:lpstr>
      <vt:lpstr>Calibri</vt:lpstr>
      <vt:lpstr>Civil Premium</vt:lpstr>
      <vt:lpstr>Euclid Circular A Trial</vt:lpstr>
      <vt:lpstr>Euclid Circular A Trial Bold</vt:lpstr>
      <vt:lpstr>Euclid Circular A Trial Light</vt:lpstr>
      <vt:lpstr>Euclid Circular A Trial SmBd</vt:lpstr>
      <vt:lpstr>Times New Roman</vt:lpstr>
      <vt:lpstr>Office Theme</vt:lpstr>
      <vt:lpstr>PowerPoint Presentation</vt:lpstr>
      <vt:lpstr>“Wat zijn de implicaties van een samenwerking van kleine regionale kranten, zoals het ‘Zenderstreeknieuws’, binnen een grotere entiteit zoals ‘Het Kontakt’, voor de functie van de lokale krant?” </vt:lpstr>
      <vt:lpstr>Theoretisch Kader</vt:lpstr>
      <vt:lpstr>Hoofdstukken – Theoretisch Kader</vt:lpstr>
      <vt:lpstr>PowerPoint Presentation</vt:lpstr>
      <vt:lpstr>Methode</vt:lpstr>
      <vt:lpstr>Methode</vt:lpstr>
      <vt:lpstr>PowerPoint Presentation</vt:lpstr>
      <vt:lpstr>PowerPoint Presentation</vt:lpstr>
      <vt:lpstr> </vt:lpstr>
      <vt:lpstr> </vt:lpstr>
      <vt:lpstr> </vt:lpstr>
      <vt:lpstr>PowerPoint Presentation</vt:lpstr>
      <vt:lpstr>Resultaten</vt:lpstr>
      <vt:lpstr>Hoofdstukken – Resultaten</vt:lpstr>
      <vt:lpstr>PowerPoint Presentation</vt:lpstr>
      <vt:lpstr>Geen slachtoffers na instorten parkeergarage Nieuwegein, OVV start onderzoek</vt:lpstr>
      <vt:lpstr>PowerPoint Presentation</vt:lpstr>
      <vt:lpstr>Conclusies</vt:lpstr>
      <vt:lpstr>Conclusies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Template</dc:title>
  <dc:creator>Siemes, J.B. (Jort)</dc:creator>
  <cp:lastModifiedBy>Jort Siemes</cp:lastModifiedBy>
  <cp:revision>55</cp:revision>
  <dcterms:created xsi:type="dcterms:W3CDTF">2024-04-26T07:41:14Z</dcterms:created>
  <dcterms:modified xsi:type="dcterms:W3CDTF">2024-07-02T14:55:23Z</dcterms:modified>
</cp:coreProperties>
</file>